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96" r:id="rId15"/>
    <p:sldId id="272" r:id="rId16"/>
    <p:sldId id="273" r:id="rId17"/>
    <p:sldId id="310" r:id="rId18"/>
    <p:sldId id="275" r:id="rId19"/>
    <p:sldId id="276" r:id="rId20"/>
    <p:sldId id="311" r:id="rId21"/>
    <p:sldId id="278" r:id="rId22"/>
    <p:sldId id="279" r:id="rId23"/>
    <p:sldId id="312" r:id="rId24"/>
    <p:sldId id="281" r:id="rId25"/>
    <p:sldId id="313" r:id="rId26"/>
    <p:sldId id="283" r:id="rId27"/>
    <p:sldId id="287" r:id="rId28"/>
    <p:sldId id="285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4" r:id="rId5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DFF8E4D-AC72-46B2-B24D-F9E440114F0B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356127B-1B8C-4727-926A-EC4351D2CAA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27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8E4D-AC72-46B2-B24D-F9E440114F0B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127B-1B8C-4727-926A-EC4351D2CA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81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8E4D-AC72-46B2-B24D-F9E440114F0B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127B-1B8C-4727-926A-EC4351D2CAA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548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8E4D-AC72-46B2-B24D-F9E440114F0B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127B-1B8C-4727-926A-EC4351D2CAA2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467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8E4D-AC72-46B2-B24D-F9E440114F0B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127B-1B8C-4727-926A-EC4351D2CA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5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8E4D-AC72-46B2-B24D-F9E440114F0B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127B-1B8C-4727-926A-EC4351D2CAA2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676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8E4D-AC72-46B2-B24D-F9E440114F0B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127B-1B8C-4727-926A-EC4351D2CAA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844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8E4D-AC72-46B2-B24D-F9E440114F0B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127B-1B8C-4727-926A-EC4351D2CAA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522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8E4D-AC72-46B2-B24D-F9E440114F0B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127B-1B8C-4727-926A-EC4351D2CAA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37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8E4D-AC72-46B2-B24D-F9E440114F0B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127B-1B8C-4727-926A-EC4351D2CA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7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8E4D-AC72-46B2-B24D-F9E440114F0B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127B-1B8C-4727-926A-EC4351D2CAA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24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8E4D-AC72-46B2-B24D-F9E440114F0B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127B-1B8C-4727-926A-EC4351D2CA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2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8E4D-AC72-46B2-B24D-F9E440114F0B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127B-1B8C-4727-926A-EC4351D2CAA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0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8E4D-AC72-46B2-B24D-F9E440114F0B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127B-1B8C-4727-926A-EC4351D2CAA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49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8E4D-AC72-46B2-B24D-F9E440114F0B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127B-1B8C-4727-926A-EC4351D2CA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07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8E4D-AC72-46B2-B24D-F9E440114F0B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127B-1B8C-4727-926A-EC4351D2CAA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38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8E4D-AC72-46B2-B24D-F9E440114F0B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127B-1B8C-4727-926A-EC4351D2CA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978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FF8E4D-AC72-46B2-B24D-F9E440114F0B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56127B-1B8C-4727-926A-EC4351D2CA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33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26781" y="1158965"/>
            <a:ext cx="9045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Unidad I: Mejorando el uso de </a:t>
            </a:r>
            <a:r>
              <a:rPr lang="es-CL" sz="4800" smtClean="0">
                <a:solidFill>
                  <a:srgbClr val="FFC000"/>
                </a:solidFill>
                <a:latin typeface="Arial Black" panose="020B0A04020102020204" pitchFamily="34" charset="0"/>
              </a:rPr>
              <a:t>los </a:t>
            </a:r>
            <a:r>
              <a:rPr lang="es-CL" sz="4800" smtClean="0">
                <a:solidFill>
                  <a:srgbClr val="FFC000"/>
                </a:solidFill>
                <a:latin typeface="Arial Black" panose="020B0A04020102020204" pitchFamily="34" charset="0"/>
              </a:rPr>
              <a:t>Recursos</a:t>
            </a:r>
            <a:endParaRPr lang="es-ES" sz="4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0" y="169930"/>
            <a:ext cx="948200" cy="95243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29295" y="6078828"/>
            <a:ext cx="1133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</a:rPr>
              <a:t>Nombre de la Profesora: María Paz Fuentes Pavez. Cursos: II ° Medio A-B-C Asignatura: Educación Tecnológica</a:t>
            </a:r>
            <a:r>
              <a:rPr lang="es-CL" dirty="0" smtClean="0"/>
              <a:t>. 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4455886" y="3149600"/>
            <a:ext cx="281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latin typeface="Arial Black" panose="020B0A04020102020204" pitchFamily="34" charset="0"/>
              </a:rPr>
              <a:t>Guía N° 4</a:t>
            </a:r>
            <a:endParaRPr lang="es-E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25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Recursos Biológicos.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108361" y="2550018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/>
              <a:t>*Recursos agrícolas.</a:t>
            </a:r>
          </a:p>
          <a:p>
            <a:r>
              <a:rPr lang="es-CL" sz="4000" dirty="0" smtClean="0"/>
              <a:t>*Recursos forestales.</a:t>
            </a:r>
          </a:p>
          <a:p>
            <a:r>
              <a:rPr lang="es-CL" sz="4000" dirty="0" smtClean="0"/>
              <a:t>*Recursos ganaderos.</a:t>
            </a:r>
          </a:p>
          <a:p>
            <a:r>
              <a:rPr lang="es-CL" sz="4000" dirty="0" smtClean="0"/>
              <a:t>*Recursos pesqueros.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8629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Energía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916132" y="2524319"/>
            <a:ext cx="103597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 smtClean="0"/>
              <a:t>La energía es </a:t>
            </a:r>
            <a:r>
              <a:rPr lang="es-CL" sz="2000" dirty="0" smtClean="0"/>
              <a:t>una </a:t>
            </a:r>
            <a:r>
              <a:rPr lang="es-CL" sz="2000" dirty="0" smtClean="0"/>
              <a:t>propiedad de todo cuerpo o sistema </a:t>
            </a:r>
            <a:r>
              <a:rPr lang="es-CL" sz="2000" dirty="0" smtClean="0"/>
              <a:t>material en </a:t>
            </a:r>
            <a:r>
              <a:rPr lang="es-CL" sz="2000" dirty="0" smtClean="0"/>
              <a:t>virtud de la cual éste puede transformarse, modificando su estado o posición, así como actuar sobre otros originando en ellos procesos  de transformación.</a:t>
            </a:r>
          </a:p>
          <a:p>
            <a:pPr algn="just"/>
            <a:r>
              <a:rPr lang="es-CL" sz="2000" dirty="0" smtClean="0"/>
              <a:t>La energía puede tener distintos orígenes y dependiendo de ellos se le denomina de una forma u </a:t>
            </a:r>
            <a:r>
              <a:rPr lang="es-CL" sz="2000" dirty="0"/>
              <a:t>o</a:t>
            </a:r>
            <a:r>
              <a:rPr lang="es-CL" sz="2000" dirty="0" smtClean="0"/>
              <a:t>tra:</a:t>
            </a:r>
          </a:p>
          <a:p>
            <a:pPr algn="just"/>
            <a:r>
              <a:rPr lang="es-CL" sz="2000" b="1" dirty="0" smtClean="0"/>
              <a:t>Energía cinética: </a:t>
            </a:r>
            <a:r>
              <a:rPr lang="es-CL" sz="2000" dirty="0" smtClean="0"/>
              <a:t>Asociada al movimiento de los cuerpos.</a:t>
            </a:r>
          </a:p>
          <a:p>
            <a:pPr algn="just"/>
            <a:r>
              <a:rPr lang="es-CL" sz="2000" b="1" dirty="0" smtClean="0"/>
              <a:t>Energía potencial: </a:t>
            </a:r>
            <a:r>
              <a:rPr lang="es-CL" sz="2000" dirty="0" smtClean="0"/>
              <a:t>Asociado a la posición dentro de un campo gravitorio o eléctrico.</a:t>
            </a:r>
          </a:p>
          <a:p>
            <a:pPr algn="just"/>
            <a:r>
              <a:rPr lang="es-CL" sz="2000" b="1" dirty="0" smtClean="0"/>
              <a:t>Energía luminosa: </a:t>
            </a:r>
            <a:r>
              <a:rPr lang="es-CL" sz="2000" dirty="0" smtClean="0"/>
              <a:t>Asociada a la radiación electromagnética.</a:t>
            </a:r>
          </a:p>
          <a:p>
            <a:pPr algn="just"/>
            <a:r>
              <a:rPr lang="es-CL" sz="2000" b="1" dirty="0" smtClean="0"/>
              <a:t>Energía nuclear: </a:t>
            </a:r>
            <a:r>
              <a:rPr lang="es-CL" sz="2000" dirty="0" smtClean="0"/>
              <a:t>Asociada a los procesos nucleares de </a:t>
            </a:r>
            <a:r>
              <a:rPr lang="es-CL" sz="2000" dirty="0"/>
              <a:t>f</a:t>
            </a:r>
            <a:r>
              <a:rPr lang="es-CL" sz="2000" dirty="0" smtClean="0"/>
              <a:t>isión o de fisión en núcleos atómicos.</a:t>
            </a:r>
          </a:p>
          <a:p>
            <a:pPr algn="just"/>
            <a:r>
              <a:rPr lang="es-CL" sz="2000" b="1" dirty="0" smtClean="0"/>
              <a:t>Energía eléctrica: </a:t>
            </a:r>
            <a:r>
              <a:rPr lang="es-CL" sz="2000" dirty="0" smtClean="0"/>
              <a:t>Asociada a la corriente eléctricas.</a:t>
            </a:r>
          </a:p>
          <a:p>
            <a:pPr algn="just"/>
            <a:r>
              <a:rPr lang="es-CL" sz="2000" b="1" dirty="0" smtClean="0"/>
              <a:t>Energía química: </a:t>
            </a:r>
            <a:r>
              <a:rPr lang="es-CL" sz="2000" dirty="0" smtClean="0"/>
              <a:t>Asociada a la reactividad química.</a:t>
            </a:r>
            <a:endParaRPr lang="es-CL" sz="2000" b="1" dirty="0" smtClean="0"/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0121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Propiedades de la </a:t>
            </a:r>
            <a:r>
              <a:rPr lang="es-CL" dirty="0" smtClean="0"/>
              <a:t>energía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039091" y="2558272"/>
            <a:ext cx="102252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/>
              <a:t>La energía presenta cuatro propiedades básicas:</a:t>
            </a:r>
          </a:p>
          <a:p>
            <a:pPr algn="just"/>
            <a:r>
              <a:rPr lang="es-CL" sz="2400" dirty="0" smtClean="0"/>
              <a:t>*SE CONSERVA- La energía total de un sistema </a:t>
            </a:r>
            <a:r>
              <a:rPr lang="es-CL" sz="2400" dirty="0" smtClean="0"/>
              <a:t>aislado se </a:t>
            </a:r>
            <a:r>
              <a:rPr lang="es-CL" sz="2400" dirty="0" smtClean="0"/>
              <a:t>conserva.</a:t>
            </a:r>
          </a:p>
          <a:p>
            <a:pPr algn="just"/>
            <a:r>
              <a:rPr lang="es-CL" sz="2400" dirty="0" smtClean="0"/>
              <a:t>*SE TRANSFORMA- La energía puede transformarse de </a:t>
            </a:r>
            <a:r>
              <a:rPr lang="es-CL" sz="2400" dirty="0" smtClean="0"/>
              <a:t>una forma </a:t>
            </a:r>
            <a:r>
              <a:rPr lang="es-CL" sz="2400" dirty="0" smtClean="0"/>
              <a:t>a otra: de potenciales a cinéticas de cinéticas a térmica, de </a:t>
            </a:r>
            <a:r>
              <a:rPr lang="es-CL" sz="2400" dirty="0" smtClean="0"/>
              <a:t>química a </a:t>
            </a:r>
            <a:r>
              <a:rPr lang="es-CL" sz="2400" dirty="0" smtClean="0"/>
              <a:t>eléctrica, de luminosa a eléctrica,…</a:t>
            </a:r>
          </a:p>
          <a:p>
            <a:pPr algn="just"/>
            <a:r>
              <a:rPr lang="es-CL" sz="2400" dirty="0" smtClean="0"/>
              <a:t>*SE TRANSMITE- La energía puede transmitirse (transferirse) de </a:t>
            </a:r>
            <a:r>
              <a:rPr lang="es-CL" sz="2400" dirty="0" smtClean="0"/>
              <a:t>unos </a:t>
            </a:r>
            <a:r>
              <a:rPr lang="es-CL" sz="2400" dirty="0" smtClean="0"/>
              <a:t>cuerpos, o sistema materiales, a </a:t>
            </a:r>
            <a:r>
              <a:rPr lang="es-CL" sz="2400" dirty="0" smtClean="0"/>
              <a:t>otros.</a:t>
            </a:r>
            <a:endParaRPr lang="es-CL" sz="2400" dirty="0" smtClean="0"/>
          </a:p>
          <a:p>
            <a:pPr algn="just"/>
            <a:r>
              <a:rPr lang="es-CL" sz="2400" dirty="0" smtClean="0"/>
              <a:t>*SE DEGRADA- La energía se degrada, no todas las formas de energía tienen el mismo poder de transformación en otras.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0565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Trabajo y </a:t>
            </a:r>
            <a:r>
              <a:rPr lang="es-CL" dirty="0" smtClean="0"/>
              <a:t>Calor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295402" y="2975020"/>
            <a:ext cx="9922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/>
              <a:t>La energía puede transferirse entre los </a:t>
            </a:r>
            <a:r>
              <a:rPr lang="es-CL" sz="2400" dirty="0" smtClean="0"/>
              <a:t>sistemas </a:t>
            </a:r>
            <a:r>
              <a:rPr lang="es-CL" sz="2400" dirty="0" smtClean="0"/>
              <a:t>de formas diferentes:</a:t>
            </a:r>
          </a:p>
          <a:p>
            <a:pPr algn="just"/>
            <a:r>
              <a:rPr lang="es-CL" sz="2400" dirty="0" smtClean="0"/>
              <a:t>*Interacción mecánica: TRABAJO- Mediante la interacción entre </a:t>
            </a:r>
            <a:r>
              <a:rPr lang="es-CL" sz="2400" dirty="0" smtClean="0"/>
              <a:t>cuerpos </a:t>
            </a:r>
            <a:r>
              <a:rPr lang="es-CL" sz="2400" dirty="0" smtClean="0"/>
              <a:t>realizando fuerzas</a:t>
            </a:r>
          </a:p>
          <a:p>
            <a:pPr algn="just"/>
            <a:r>
              <a:rPr lang="es-CL" sz="2400" dirty="0" smtClean="0"/>
              <a:t>*Interacción térmica: CALOR- Mediante la interacción entre cuerpos a distintas temperaturas</a:t>
            </a:r>
            <a:r>
              <a:rPr lang="es-CL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36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Fuentes de </a:t>
            </a:r>
            <a:r>
              <a:rPr lang="es-CL" dirty="0" smtClean="0"/>
              <a:t>Energía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339391"/>
              </p:ext>
            </p:extLst>
          </p:nvPr>
        </p:nvGraphicFramePr>
        <p:xfrm>
          <a:off x="2293257" y="2954866"/>
          <a:ext cx="81280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Renovables.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 renovables.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-Energía solar.</a:t>
                      </a:r>
                    </a:p>
                    <a:p>
                      <a:r>
                        <a:rPr lang="es-CL" dirty="0" smtClean="0"/>
                        <a:t>-Energía hidráulica.</a:t>
                      </a:r>
                    </a:p>
                    <a:p>
                      <a:r>
                        <a:rPr lang="es-CL" dirty="0" smtClean="0"/>
                        <a:t>-Energía</a:t>
                      </a:r>
                      <a:r>
                        <a:rPr lang="es-CL" baseline="0" dirty="0" smtClean="0"/>
                        <a:t> mareomotriz.</a:t>
                      </a:r>
                    </a:p>
                    <a:p>
                      <a:r>
                        <a:rPr lang="es-CL" baseline="0" dirty="0" smtClean="0"/>
                        <a:t>-Energía de la olas.</a:t>
                      </a:r>
                    </a:p>
                    <a:p>
                      <a:r>
                        <a:rPr lang="es-CL" baseline="0" dirty="0" smtClean="0"/>
                        <a:t>-Energía eólica.</a:t>
                      </a:r>
                    </a:p>
                    <a:p>
                      <a:r>
                        <a:rPr lang="es-CL" baseline="0" dirty="0" smtClean="0"/>
                        <a:t>-Biomasa.</a:t>
                      </a:r>
                    </a:p>
                    <a:p>
                      <a:r>
                        <a:rPr lang="es-CL" baseline="0" dirty="0" smtClean="0"/>
                        <a:t>-Energía geotérmica.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-Carbón.</a:t>
                      </a:r>
                    </a:p>
                    <a:p>
                      <a:r>
                        <a:rPr lang="es-CL" dirty="0" smtClean="0"/>
                        <a:t>-Petróleo.</a:t>
                      </a:r>
                    </a:p>
                    <a:p>
                      <a:r>
                        <a:rPr lang="es-CL" dirty="0" smtClean="0"/>
                        <a:t>-Gas natural.</a:t>
                      </a:r>
                    </a:p>
                    <a:p>
                      <a:r>
                        <a:rPr lang="es-CL" dirty="0" smtClean="0"/>
                        <a:t>-Uranio.</a:t>
                      </a:r>
                      <a:br>
                        <a:rPr lang="es-CL" dirty="0" smtClean="0"/>
                      </a:b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7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2"/>
            <a:ext cx="9601196" cy="4984471"/>
          </a:xfrm>
        </p:spPr>
      </p:pic>
    </p:spTree>
    <p:extLst>
      <p:ext uri="{BB962C8B-B14F-4D97-AF65-F5344CB8AC3E}">
        <p14:creationId xmlns:p14="http://schemas.microsoft.com/office/powerpoint/2010/main" val="41618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Combustibles </a:t>
            </a:r>
            <a:r>
              <a:rPr lang="es-CL" dirty="0" smtClean="0"/>
              <a:t>Fósiles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431235" y="2849217"/>
            <a:ext cx="9766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Es la energía asociada al uso del carbón, gas natural y petróleo.</a:t>
            </a:r>
          </a:p>
          <a:p>
            <a:r>
              <a:rPr lang="es-CL" sz="2400" dirty="0" smtClean="0"/>
              <a:t>La forma de energía que poseen los combustibles fósiles es energía química, que podemos aprovechar a partir de las reacciones de combustión.</a:t>
            </a:r>
          </a:p>
          <a:p>
            <a:r>
              <a:rPr lang="es-CL" sz="2400" dirty="0" smtClean="0"/>
              <a:t>Se puede transformar en energía térmica (calefacción), energía eléctrica (centrales eléctricas) y energía cinéticas (a través de los motores de combustión interna.)</a:t>
            </a:r>
          </a:p>
          <a:p>
            <a:r>
              <a:rPr lang="es-CL" sz="2400" dirty="0" smtClean="0"/>
              <a:t>Se usan en consumo </a:t>
            </a:r>
            <a:r>
              <a:rPr lang="es-CL" sz="2400" dirty="0" smtClean="0"/>
              <a:t>doméstico, </a:t>
            </a:r>
            <a:r>
              <a:rPr lang="es-CL" sz="2400" dirty="0" smtClean="0"/>
              <a:t>en automoción y en aplicaciones industriales.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247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Combustible Fósiles.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884484"/>
              </p:ext>
            </p:extLst>
          </p:nvPr>
        </p:nvGraphicFramePr>
        <p:xfrm>
          <a:off x="2032000" y="2606523"/>
          <a:ext cx="81280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Ventajas.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Inconvenientes.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-Facilidad</a:t>
                      </a:r>
                      <a:r>
                        <a:rPr lang="es-CL" baseline="0" dirty="0" smtClean="0"/>
                        <a:t> de extracción.</a:t>
                      </a:r>
                    </a:p>
                    <a:p>
                      <a:r>
                        <a:rPr lang="es-CL" baseline="0" dirty="0" smtClean="0"/>
                        <a:t>-Tecnología bien desarrollada.</a:t>
                      </a:r>
                    </a:p>
                    <a:p>
                      <a:r>
                        <a:rPr lang="es-CL" baseline="0" dirty="0" smtClean="0"/>
                        <a:t>-Proporcionan </a:t>
                      </a:r>
                      <a:r>
                        <a:rPr lang="es-CL" baseline="0" dirty="0" smtClean="0"/>
                        <a:t>múltiples </a:t>
                      </a:r>
                      <a:r>
                        <a:rPr lang="es-CL" baseline="0" dirty="0" smtClean="0"/>
                        <a:t>materiales primas.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-No renovable.</a:t>
                      </a:r>
                    </a:p>
                    <a:p>
                      <a:r>
                        <a:rPr lang="es-CL" dirty="0" smtClean="0"/>
                        <a:t>-</a:t>
                      </a:r>
                      <a:r>
                        <a:rPr lang="es-CL" dirty="0" smtClean="0"/>
                        <a:t>Transporte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baseline="0" dirty="0" smtClean="0"/>
                        <a:t>caro y con alto riesgo.</a:t>
                      </a:r>
                    </a:p>
                    <a:p>
                      <a:r>
                        <a:rPr lang="es-CL" baseline="0" dirty="0" smtClean="0"/>
                        <a:t>-Difícil almacenamiento.</a:t>
                      </a:r>
                    </a:p>
                    <a:p>
                      <a:r>
                        <a:rPr lang="es-CL" baseline="0" dirty="0" smtClean="0"/>
                        <a:t>-Provoca graves problemas ambientales: efecto invernadero, lluvia ácida,…</a:t>
                      </a:r>
                    </a:p>
                    <a:p>
                      <a:r>
                        <a:rPr lang="es-CL" baseline="0" dirty="0" smtClean="0"/>
                        <a:t>-Es un </a:t>
                      </a:r>
                      <a:r>
                        <a:rPr lang="es-CL" baseline="0" dirty="0" smtClean="0"/>
                        <a:t>desperdicio al </a:t>
                      </a:r>
                      <a:r>
                        <a:rPr lang="es-CL" baseline="0" dirty="0" smtClean="0"/>
                        <a:t>ser </a:t>
                      </a:r>
                      <a:r>
                        <a:rPr lang="es-CL" baseline="0" dirty="0" smtClean="0"/>
                        <a:t>quemados ya </a:t>
                      </a:r>
                      <a:r>
                        <a:rPr lang="es-CL" baseline="0" dirty="0" smtClean="0"/>
                        <a:t>que son materiales </a:t>
                      </a:r>
                      <a:r>
                        <a:rPr lang="es-CL" baseline="0" dirty="0" smtClean="0"/>
                        <a:t>primarios </a:t>
                      </a:r>
                      <a:r>
                        <a:rPr lang="es-CL" baseline="0" dirty="0" smtClean="0"/>
                        <a:t>para la industria química, medicina, alimentación, etc.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9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Energía Nuclear de </a:t>
            </a:r>
            <a:r>
              <a:rPr lang="es-CL" dirty="0" smtClean="0"/>
              <a:t>Fisión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603513" y="2994991"/>
            <a:ext cx="9621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Es la energía asociada al uso del uranio.</a:t>
            </a:r>
          </a:p>
          <a:p>
            <a:r>
              <a:rPr lang="es-CL" sz="2400" dirty="0" smtClean="0"/>
              <a:t>La formación de energía que se aprovecha del unario es la energía interna de sus núcleos que se libera cuando el </a:t>
            </a:r>
            <a:r>
              <a:rPr lang="es-CL" sz="2400" dirty="0" smtClean="0"/>
              <a:t>núcleo </a:t>
            </a:r>
            <a:r>
              <a:rPr lang="es-CL" sz="2400" dirty="0" smtClean="0"/>
              <a:t>de uranio de fisiona.</a:t>
            </a:r>
          </a:p>
          <a:p>
            <a:r>
              <a:rPr lang="es-CL" sz="2400" dirty="0" smtClean="0"/>
              <a:t>Se puede </a:t>
            </a:r>
            <a:r>
              <a:rPr lang="es-CL" sz="2400" dirty="0" smtClean="0"/>
              <a:t>transformar </a:t>
            </a:r>
            <a:r>
              <a:rPr lang="es-CL" sz="2400" dirty="0" smtClean="0"/>
              <a:t>en energía eléctrica (centrales nucleares).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1107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34" y="863716"/>
            <a:ext cx="9388698" cy="4926843"/>
          </a:xfrm>
        </p:spPr>
      </p:pic>
    </p:spTree>
    <p:extLst>
      <p:ext uri="{BB962C8B-B14F-4D97-AF65-F5344CB8AC3E}">
        <p14:creationId xmlns:p14="http://schemas.microsoft.com/office/powerpoint/2010/main" val="16143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1"/>
            <a:ext cx="12192000" cy="6853700"/>
          </a:xfrm>
        </p:spPr>
      </p:pic>
      <p:sp>
        <p:nvSpPr>
          <p:cNvPr id="5" name="CuadroTexto 4"/>
          <p:cNvSpPr txBox="1"/>
          <p:nvPr/>
        </p:nvSpPr>
        <p:spPr>
          <a:xfrm>
            <a:off x="158839" y="6795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 smtClean="0"/>
              <a:t>Objetivo:</a:t>
            </a:r>
            <a:endParaRPr lang="es-ES" sz="6000" dirty="0"/>
          </a:p>
        </p:txBody>
      </p:sp>
      <p:sp>
        <p:nvSpPr>
          <p:cNvPr id="6" name="Rectángulo 5"/>
          <p:cNvSpPr/>
          <p:nvPr/>
        </p:nvSpPr>
        <p:spPr>
          <a:xfrm>
            <a:off x="3952204" y="666501"/>
            <a:ext cx="7881871" cy="1564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Identificar necesidades que </a:t>
            </a:r>
            <a:r>
              <a:rPr lang="es-CL" b="1" dirty="0" smtClean="0">
                <a:solidFill>
                  <a:schemeClr val="tx1"/>
                </a:solidFill>
              </a:rPr>
              <a:t>impliquen </a:t>
            </a:r>
            <a:r>
              <a:rPr lang="es-CL" b="1" dirty="0" smtClean="0">
                <a:solidFill>
                  <a:schemeClr val="tx1"/>
                </a:solidFill>
              </a:rPr>
              <a:t>la reducción de </a:t>
            </a:r>
            <a:r>
              <a:rPr lang="es-CL" b="1" dirty="0" smtClean="0">
                <a:solidFill>
                  <a:schemeClr val="tx1"/>
                </a:solidFill>
              </a:rPr>
              <a:t>efectos </a:t>
            </a:r>
            <a:r>
              <a:rPr lang="es-CL" b="1" dirty="0" smtClean="0">
                <a:solidFill>
                  <a:schemeClr val="tx1"/>
                </a:solidFill>
              </a:rPr>
              <a:t>perjudiciales relacionado con el uso de recursos energéticos y materiales en perspectivas de sustentabilidad. 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9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Energía Nuclear de </a:t>
            </a:r>
            <a:r>
              <a:rPr lang="es-CL" dirty="0" smtClean="0"/>
              <a:t>Fisión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253087"/>
              </p:ext>
            </p:extLst>
          </p:nvPr>
        </p:nvGraphicFramePr>
        <p:xfrm>
          <a:off x="1295399" y="2560107"/>
          <a:ext cx="9718964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9482"/>
                <a:gridCol w="4859482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Ventajas.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Inconvenientes.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-Tecnología</a:t>
                      </a:r>
                      <a:r>
                        <a:rPr lang="es-CL" baseline="0" dirty="0" smtClean="0"/>
                        <a:t> bien desarrollada.</a:t>
                      </a:r>
                    </a:p>
                    <a:p>
                      <a:r>
                        <a:rPr lang="es-CL" baseline="0" dirty="0" smtClean="0"/>
                        <a:t>-Gran productividad. Con pequeñas cantidades de uranio se obtiene </a:t>
                      </a:r>
                      <a:r>
                        <a:rPr lang="es-CL" baseline="0" dirty="0" smtClean="0"/>
                        <a:t>gran </a:t>
                      </a:r>
                      <a:r>
                        <a:rPr lang="es-CL" baseline="0" dirty="0" smtClean="0"/>
                        <a:t>cantidad de energía.</a:t>
                      </a:r>
                    </a:p>
                    <a:p>
                      <a:r>
                        <a:rPr lang="es-CL" baseline="0" dirty="0" smtClean="0"/>
                        <a:t>-No produce dióxido de carbono.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-No</a:t>
                      </a:r>
                      <a:r>
                        <a:rPr lang="es-CL" baseline="0" dirty="0" smtClean="0"/>
                        <a:t> renovable.</a:t>
                      </a:r>
                    </a:p>
                    <a:p>
                      <a:r>
                        <a:rPr lang="es-CL" baseline="0" dirty="0" smtClean="0"/>
                        <a:t>-Alto riesgo de contaminación en caso de accidente.</a:t>
                      </a:r>
                    </a:p>
                    <a:p>
                      <a:r>
                        <a:rPr lang="es-CL" baseline="0" dirty="0" smtClean="0"/>
                        <a:t>-Gran cantidad de residuos en el proceso de extracción y purificación </a:t>
                      </a:r>
                      <a:r>
                        <a:rPr lang="es-CL" baseline="0" dirty="0" smtClean="0"/>
                        <a:t>del </a:t>
                      </a:r>
                      <a:r>
                        <a:rPr lang="es-CL" baseline="0" dirty="0" smtClean="0"/>
                        <a:t>mineral.</a:t>
                      </a:r>
                    </a:p>
                    <a:p>
                      <a:r>
                        <a:rPr lang="es-CL" baseline="0" dirty="0" smtClean="0"/>
                        <a:t>-Producción de residuos radiactivos muy peligrosos a corto y largo plazo.</a:t>
                      </a:r>
                    </a:p>
                    <a:p>
                      <a:r>
                        <a:rPr lang="es-CL" baseline="0" dirty="0" smtClean="0"/>
                        <a:t>-Dificultades para almacenar los residuos de forma </a:t>
                      </a:r>
                      <a:r>
                        <a:rPr lang="es-CL" baseline="0" dirty="0" smtClean="0"/>
                        <a:t>segura.</a:t>
                      </a:r>
                      <a:endParaRPr lang="es-CL" baseline="0" dirty="0" smtClean="0"/>
                    </a:p>
                    <a:p>
                      <a:r>
                        <a:rPr lang="es-CL" baseline="0" dirty="0" smtClean="0"/>
                        <a:t>-Alto costo de las instalaciones y mantenimiento de las misma.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5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Energía Nuclear de </a:t>
            </a:r>
            <a:r>
              <a:rPr lang="es-CL" dirty="0" smtClean="0"/>
              <a:t>Fusión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295402" y="2625534"/>
            <a:ext cx="99607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Es la energía asociada a la reacciones nucleares de fusión.</a:t>
            </a:r>
          </a:p>
          <a:p>
            <a:r>
              <a:rPr lang="es-CL" dirty="0" smtClean="0"/>
              <a:t>En una </a:t>
            </a:r>
            <a:r>
              <a:rPr lang="es-CL" dirty="0" smtClean="0"/>
              <a:t>reacción </a:t>
            </a:r>
            <a:r>
              <a:rPr lang="es-CL" dirty="0" smtClean="0"/>
              <a:t>nuclear de fusión dos núcleos muy ligeros (hidrógenos) se unen para formar un </a:t>
            </a:r>
            <a:r>
              <a:rPr lang="es-CL" dirty="0" smtClean="0"/>
              <a:t>núcleo </a:t>
            </a:r>
            <a:r>
              <a:rPr lang="es-CL" dirty="0" smtClean="0"/>
              <a:t>más pesado y estable, con gran </a:t>
            </a:r>
            <a:r>
              <a:rPr lang="es-CL" dirty="0" smtClean="0"/>
              <a:t>desprendimiento </a:t>
            </a:r>
            <a:r>
              <a:rPr lang="es-CL" dirty="0" smtClean="0"/>
              <a:t>de energía.</a:t>
            </a:r>
          </a:p>
          <a:p>
            <a:r>
              <a:rPr lang="es-CL" dirty="0" smtClean="0"/>
              <a:t>Para que tenga lugar la fusión, los núcleos cargados positivamente, </a:t>
            </a:r>
            <a:r>
              <a:rPr lang="es-CL" dirty="0" smtClean="0"/>
              <a:t>deben </a:t>
            </a:r>
            <a:r>
              <a:rPr lang="es-CL" dirty="0" smtClean="0"/>
              <a:t>aproximarse </a:t>
            </a:r>
            <a:r>
              <a:rPr lang="es-CL" dirty="0" smtClean="0"/>
              <a:t>vencimientos de  </a:t>
            </a:r>
            <a:r>
              <a:rPr lang="es-CL" dirty="0" smtClean="0"/>
              <a:t>las </a:t>
            </a:r>
            <a:r>
              <a:rPr lang="es-CL" dirty="0" smtClean="0"/>
              <a:t>fuerzas </a:t>
            </a:r>
            <a:r>
              <a:rPr lang="es-CL" dirty="0" smtClean="0"/>
              <a:t>electrostáticas de pulsión.</a:t>
            </a:r>
          </a:p>
          <a:p>
            <a:r>
              <a:rPr lang="es-CL" dirty="0" smtClean="0"/>
              <a:t>La energía emitida por las estrellas proviene de reacciones nucleares de fusión. Actualmente se intentan reproducir los mismos </a:t>
            </a:r>
            <a:r>
              <a:rPr lang="es-CL" dirty="0" smtClean="0"/>
              <a:t>procesos </a:t>
            </a:r>
            <a:r>
              <a:rPr lang="es-CL" dirty="0" smtClean="0"/>
              <a:t>de </a:t>
            </a:r>
            <a:r>
              <a:rPr lang="es-CL" dirty="0" smtClean="0"/>
              <a:t>fusión </a:t>
            </a:r>
            <a:r>
              <a:rPr lang="es-CL" dirty="0" smtClean="0"/>
              <a:t>que ocurren en el sol, pero de forma </a:t>
            </a:r>
            <a:r>
              <a:rPr lang="es-CL" dirty="0" smtClean="0"/>
              <a:t>controlada</a:t>
            </a:r>
            <a:r>
              <a:rPr lang="es-CL" dirty="0" smtClean="0"/>
              <a:t>.</a:t>
            </a:r>
          </a:p>
          <a:p>
            <a:r>
              <a:rPr lang="es-CL" dirty="0" smtClean="0"/>
              <a:t>El aprovechamiento de la energía de fusión pasa por la investigación y desarrollo de </a:t>
            </a:r>
            <a:r>
              <a:rPr lang="es-CL" dirty="0" smtClean="0"/>
              <a:t>sistemas tecnológicos </a:t>
            </a:r>
            <a:r>
              <a:rPr lang="es-CL" dirty="0" smtClean="0"/>
              <a:t>sofisticados que </a:t>
            </a:r>
            <a:r>
              <a:rPr lang="es-CL" dirty="0" smtClean="0"/>
              <a:t>cumplen </a:t>
            </a:r>
            <a:r>
              <a:rPr lang="es-CL" dirty="0" smtClean="0"/>
              <a:t>dos requisitos fundamentales: calentar el gas a elevadísimas temperaturas y continuar el tiempo </a:t>
            </a:r>
            <a:r>
              <a:rPr lang="es-CL" dirty="0" smtClean="0"/>
              <a:t>suficiente para que </a:t>
            </a:r>
            <a:r>
              <a:rPr lang="es-CL" dirty="0" smtClean="0"/>
              <a:t>tenga lugar la fusión.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83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832676"/>
            <a:ext cx="9601196" cy="5106636"/>
          </a:xfrm>
        </p:spPr>
      </p:pic>
    </p:spTree>
    <p:extLst>
      <p:ext uri="{BB962C8B-B14F-4D97-AF65-F5344CB8AC3E}">
        <p14:creationId xmlns:p14="http://schemas.microsoft.com/office/powerpoint/2010/main" val="17796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Energía Nuclear de Fusión.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386350"/>
              </p:ext>
            </p:extLst>
          </p:nvPr>
        </p:nvGraphicFramePr>
        <p:xfrm>
          <a:off x="2031999" y="2577495"/>
          <a:ext cx="81280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Ventajas.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Inconvenientes.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-Recursos prácticamente</a:t>
                      </a:r>
                      <a:r>
                        <a:rPr lang="es-CL" baseline="0" dirty="0" smtClean="0"/>
                        <a:t> ilimitados.</a:t>
                      </a:r>
                    </a:p>
                    <a:p>
                      <a:r>
                        <a:rPr lang="es-CL" baseline="0" dirty="0" smtClean="0"/>
                        <a:t>-Liberación de </a:t>
                      </a:r>
                      <a:r>
                        <a:rPr lang="es-CL" baseline="0" dirty="0" smtClean="0"/>
                        <a:t>enormes </a:t>
                      </a:r>
                      <a:r>
                        <a:rPr lang="es-CL" baseline="0" dirty="0" smtClean="0"/>
                        <a:t>cantidades de energía.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-Dificultad</a:t>
                      </a:r>
                      <a:r>
                        <a:rPr lang="es-CL" baseline="0" dirty="0" smtClean="0"/>
                        <a:t> de desarrollo tecnológico necesario.</a:t>
                      </a:r>
                    </a:p>
                    <a:p>
                      <a:r>
                        <a:rPr lang="es-CL" baseline="0" dirty="0" smtClean="0"/>
                        <a:t>-Actualmente se encuentra en fase de investigación y desarrollo.</a:t>
                      </a:r>
                    </a:p>
                    <a:p>
                      <a:r>
                        <a:rPr lang="es-CL" baseline="0" dirty="0" smtClean="0"/>
                        <a:t>-No se ha establecido aún la peligrosidad de sus residuos.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8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Energía </a:t>
            </a:r>
            <a:r>
              <a:rPr lang="es-CL" dirty="0" smtClean="0"/>
              <a:t>Hidráulica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750291" y="2593109"/>
            <a:ext cx="944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Es la energía </a:t>
            </a:r>
            <a:r>
              <a:rPr lang="es-CL" sz="2800" dirty="0" smtClean="0"/>
              <a:t>asociada </a:t>
            </a:r>
            <a:r>
              <a:rPr lang="es-CL" sz="2800" dirty="0" smtClean="0"/>
              <a:t>a los saltos de agua en ríos y embalses.</a:t>
            </a:r>
          </a:p>
          <a:p>
            <a:r>
              <a:rPr lang="es-CL" sz="2800" dirty="0" smtClean="0"/>
              <a:t>La forma de energía que posee el agua de los embalses es energía potencial </a:t>
            </a:r>
            <a:r>
              <a:rPr lang="es-CL" sz="2800" dirty="0" smtClean="0"/>
              <a:t>gravitatoria</a:t>
            </a:r>
            <a:r>
              <a:rPr lang="es-CL" sz="2800" dirty="0" smtClean="0"/>
              <a:t>, que podemos aprovechar condiciéndola y haciéndola caer por efecto de la gravedad.</a:t>
            </a:r>
          </a:p>
          <a:p>
            <a:r>
              <a:rPr lang="es-CL" sz="2800" dirty="0" smtClean="0"/>
              <a:t>Se puede transformar en energía mecánica en los molinos de agua y energía </a:t>
            </a:r>
            <a:r>
              <a:rPr lang="es-CL" sz="2800" dirty="0" smtClean="0"/>
              <a:t>eléctrica </a:t>
            </a:r>
            <a:r>
              <a:rPr lang="es-CL" sz="2800" dirty="0" smtClean="0"/>
              <a:t>en las centrales hidroeléctricas.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6253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Energía Hidráulica.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189236"/>
              </p:ext>
            </p:extLst>
          </p:nvPr>
        </p:nvGraphicFramePr>
        <p:xfrm>
          <a:off x="1506681" y="2606523"/>
          <a:ext cx="8798462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231"/>
                <a:gridCol w="4399231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Ventajas.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Inconvenientes.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-No </a:t>
                      </a:r>
                      <a:r>
                        <a:rPr lang="es-CL" dirty="0" smtClean="0"/>
                        <a:t>contaminante.</a:t>
                      </a:r>
                      <a:endParaRPr lang="es-CL" dirty="0" smtClean="0"/>
                    </a:p>
                    <a:p>
                      <a:r>
                        <a:rPr lang="es-CL" dirty="0" smtClean="0"/>
                        <a:t>-Conversión</a:t>
                      </a:r>
                      <a:r>
                        <a:rPr lang="es-CL" baseline="0" dirty="0" smtClean="0"/>
                        <a:t> directa.</a:t>
                      </a:r>
                    </a:p>
                    <a:p>
                      <a:r>
                        <a:rPr lang="es-CL" baseline="0" dirty="0" smtClean="0"/>
                        <a:t>-Tecnología bien desarrollada.</a:t>
                      </a:r>
                    </a:p>
                    <a:p>
                      <a:r>
                        <a:rPr lang="es-CL" baseline="0" dirty="0" smtClean="0"/>
                        <a:t>-Renovable.</a:t>
                      </a:r>
                    </a:p>
                    <a:p>
                      <a:r>
                        <a:rPr lang="es-CL" baseline="0" dirty="0" smtClean="0"/>
                        <a:t>-Los embalses puede compartir otros usos.</a:t>
                      </a:r>
                      <a:endParaRPr lang="es-CL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-Imprevisibilidad de las precipitaciones.</a:t>
                      </a:r>
                    </a:p>
                    <a:p>
                      <a:r>
                        <a:rPr lang="es-CL" dirty="0" smtClean="0"/>
                        <a:t>-</a:t>
                      </a:r>
                      <a:r>
                        <a:rPr lang="es-CL" dirty="0" smtClean="0"/>
                        <a:t>Capacidad </a:t>
                      </a:r>
                      <a:r>
                        <a:rPr lang="es-CL" dirty="0" smtClean="0"/>
                        <a:t>limitada de los embalses.</a:t>
                      </a:r>
                    </a:p>
                    <a:p>
                      <a:r>
                        <a:rPr lang="es-CL" dirty="0" smtClean="0"/>
                        <a:t>-Impacto medioambiental</a:t>
                      </a:r>
                      <a:r>
                        <a:rPr lang="es-CL" baseline="0" dirty="0" smtClean="0"/>
                        <a:t> en los ecosistemas.</a:t>
                      </a:r>
                    </a:p>
                    <a:p>
                      <a:r>
                        <a:rPr lang="es-CL" baseline="0" dirty="0" smtClean="0"/>
                        <a:t>-La construcción de grandes embalses tiene un elevado coste.</a:t>
                      </a:r>
                    </a:p>
                    <a:p>
                      <a:r>
                        <a:rPr lang="es-CL" baseline="0" dirty="0" smtClean="0"/>
                        <a:t>-Riesgos debidos a la posible ruptura de la presa.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1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Energía </a:t>
            </a:r>
            <a:r>
              <a:rPr lang="es-CL" dirty="0" smtClean="0"/>
              <a:t>Eólica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1710707" y="2695204"/>
            <a:ext cx="9071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*Es la energía asociada al viento.</a:t>
            </a:r>
          </a:p>
          <a:p>
            <a:r>
              <a:rPr lang="es-CL" sz="2800" dirty="0" smtClean="0"/>
              <a:t>*La forma de energía que posee es la energía cinética del viento.</a:t>
            </a:r>
          </a:p>
          <a:p>
            <a:r>
              <a:rPr lang="es-CL" sz="2800" dirty="0" smtClean="0"/>
              <a:t>*Se puede transformar en energía mecánica en los molinos de </a:t>
            </a:r>
            <a:r>
              <a:rPr lang="es-CL" sz="2800" dirty="0" smtClean="0"/>
              <a:t>viento </a:t>
            </a:r>
            <a:r>
              <a:rPr lang="es-CL" sz="2800" dirty="0" smtClean="0"/>
              <a:t>y barcos de velas y en energía eléctrica en los aerogeneradores.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3830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Energía </a:t>
            </a:r>
            <a:r>
              <a:rPr lang="es-CL" dirty="0" smtClean="0"/>
              <a:t>Eólica</a:t>
            </a:r>
            <a:endParaRPr lang="es-ES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123865"/>
              </p:ext>
            </p:extLst>
          </p:nvPr>
        </p:nvGraphicFramePr>
        <p:xfrm>
          <a:off x="2307771" y="2612571"/>
          <a:ext cx="8128000" cy="1742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414269">
                <a:tc>
                  <a:txBody>
                    <a:bodyPr/>
                    <a:lstStyle/>
                    <a:p>
                      <a:r>
                        <a:rPr lang="es-CL" dirty="0" smtClean="0"/>
                        <a:t>Ventajas.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Inconvenientes.</a:t>
                      </a:r>
                      <a:endParaRPr lang="es-ES" dirty="0"/>
                    </a:p>
                  </a:txBody>
                  <a:tcPr/>
                </a:tc>
              </a:tr>
              <a:tr h="1327929">
                <a:tc>
                  <a:txBody>
                    <a:bodyPr/>
                    <a:lstStyle/>
                    <a:p>
                      <a:r>
                        <a:rPr lang="es-CL" dirty="0" smtClean="0"/>
                        <a:t>-No contaminante.</a:t>
                      </a:r>
                    </a:p>
                    <a:p>
                      <a:r>
                        <a:rPr lang="es-CL" dirty="0" smtClean="0"/>
                        <a:t>-Conversión directa.</a:t>
                      </a:r>
                    </a:p>
                    <a:p>
                      <a:r>
                        <a:rPr lang="es-CL" dirty="0" smtClean="0"/>
                        <a:t>-</a:t>
                      </a:r>
                      <a:r>
                        <a:rPr lang="es-CL" dirty="0" smtClean="0"/>
                        <a:t>Tecnología </a:t>
                      </a:r>
                      <a:r>
                        <a:rPr lang="es-CL" dirty="0" smtClean="0"/>
                        <a:t>bastante desarrollada.</a:t>
                      </a:r>
                    </a:p>
                    <a:p>
                      <a:r>
                        <a:rPr lang="es-CL" dirty="0" smtClean="0"/>
                        <a:t>-Empieza a ser competitiva.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-Intermitencia de los vientos.</a:t>
                      </a:r>
                    </a:p>
                    <a:p>
                      <a:r>
                        <a:rPr lang="es-CL" dirty="0" smtClean="0"/>
                        <a:t>-Dispersión geográfica.</a:t>
                      </a:r>
                    </a:p>
                    <a:p>
                      <a:r>
                        <a:rPr lang="es-CL" dirty="0" smtClean="0"/>
                        <a:t>-Impacto ambiental sobre </a:t>
                      </a:r>
                      <a:r>
                        <a:rPr lang="es-CL" dirty="0" smtClean="0"/>
                        <a:t>ecosistemas.</a:t>
                      </a:r>
                      <a:endParaRPr lang="es-CL" dirty="0" smtClean="0"/>
                    </a:p>
                    <a:p>
                      <a:r>
                        <a:rPr lang="es-CL" dirty="0" smtClean="0"/>
                        <a:t>-Dificultades de </a:t>
                      </a:r>
                      <a:r>
                        <a:rPr lang="es-CL" dirty="0" smtClean="0"/>
                        <a:t>almacenamiento.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1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Energía </a:t>
            </a:r>
            <a:r>
              <a:rPr lang="es-CL" dirty="0" smtClean="0"/>
              <a:t>Solar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436914" y="2699657"/>
            <a:ext cx="9459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/>
              <a:t>*</a:t>
            </a:r>
            <a:r>
              <a:rPr lang="es-CL" sz="2400" dirty="0" smtClean="0"/>
              <a:t>Es la energía asociada a la radiación solar.</a:t>
            </a:r>
          </a:p>
          <a:p>
            <a:r>
              <a:rPr lang="es-CL" sz="2400" b="1" dirty="0" smtClean="0"/>
              <a:t>*</a:t>
            </a:r>
            <a:r>
              <a:rPr lang="es-CL" sz="2400" dirty="0" smtClean="0"/>
              <a:t>La forma de energía que posee el Sol es energía nuclear interna </a:t>
            </a:r>
            <a:r>
              <a:rPr lang="es-CL" sz="2400" dirty="0" smtClean="0"/>
              <a:t>debido </a:t>
            </a:r>
            <a:r>
              <a:rPr lang="es-CL" sz="2400" dirty="0" smtClean="0"/>
              <a:t>a procesos de </a:t>
            </a:r>
            <a:r>
              <a:rPr lang="es-CL" sz="2400" dirty="0" smtClean="0"/>
              <a:t>fusión </a:t>
            </a:r>
            <a:r>
              <a:rPr lang="es-CL" sz="2400" dirty="0" smtClean="0"/>
              <a:t>nuclear </a:t>
            </a:r>
            <a:r>
              <a:rPr lang="es-CL" sz="2400" dirty="0" smtClean="0"/>
              <a:t>en los que </a:t>
            </a:r>
            <a:r>
              <a:rPr lang="es-CL" sz="2400" dirty="0" smtClean="0"/>
              <a:t>se emite </a:t>
            </a:r>
            <a:r>
              <a:rPr lang="es-CL" sz="2400" dirty="0" smtClean="0"/>
              <a:t>gran </a:t>
            </a:r>
            <a:r>
              <a:rPr lang="es-CL" sz="2400" dirty="0" smtClean="0"/>
              <a:t>cantidad de energía radiante.</a:t>
            </a:r>
          </a:p>
          <a:p>
            <a:r>
              <a:rPr lang="es-CL" sz="2400" b="1" dirty="0" smtClean="0"/>
              <a:t>* </a:t>
            </a:r>
            <a:r>
              <a:rPr lang="es-CL" sz="2400" dirty="0" smtClean="0"/>
              <a:t>Se puede transformar en energía térmica y en energía eléctrica. La transformación en energía eléctrica se puede realizar  directamente  (fotovoltaica) o indirectamente (termosolar).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1661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Energía Solar.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499320"/>
              </p:ext>
            </p:extLst>
          </p:nvPr>
        </p:nvGraphicFramePr>
        <p:xfrm>
          <a:off x="1295401" y="2674740"/>
          <a:ext cx="9111342" cy="2655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5671"/>
                <a:gridCol w="4555671"/>
              </a:tblGrid>
              <a:tr h="408584">
                <a:tc>
                  <a:txBody>
                    <a:bodyPr/>
                    <a:lstStyle/>
                    <a:p>
                      <a:r>
                        <a:rPr lang="es-CL" dirty="0" smtClean="0"/>
                        <a:t>Ventajas.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Inconvenientes.</a:t>
                      </a:r>
                      <a:endParaRPr lang="es-ES" dirty="0"/>
                    </a:p>
                  </a:txBody>
                  <a:tcPr/>
                </a:tc>
              </a:tr>
              <a:tr h="2247211">
                <a:tc>
                  <a:txBody>
                    <a:bodyPr/>
                    <a:lstStyle/>
                    <a:p>
                      <a:r>
                        <a:rPr lang="es-CL" dirty="0" smtClean="0"/>
                        <a:t>-No contaminante.</a:t>
                      </a:r>
                    </a:p>
                    <a:p>
                      <a:r>
                        <a:rPr lang="es-CL" dirty="0" smtClean="0"/>
                        <a:t>-Conversión directa.</a:t>
                      </a:r>
                    </a:p>
                    <a:p>
                      <a:r>
                        <a:rPr lang="es-CL" dirty="0" smtClean="0"/>
                        <a:t>-Empieza</a:t>
                      </a:r>
                      <a:r>
                        <a:rPr lang="es-CL" baseline="0" dirty="0" smtClean="0"/>
                        <a:t> ser competitiva.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</a:t>
                      </a:r>
                      <a:r>
                        <a:rPr lang="es-CL" dirty="0" smtClean="0"/>
                        <a:t>Grandes </a:t>
                      </a:r>
                      <a:r>
                        <a:rPr lang="es-CL" dirty="0" smtClean="0"/>
                        <a:t>variaciones en el tiempo </a:t>
                      </a:r>
                      <a:r>
                        <a:rPr lang="es-CL" dirty="0" smtClean="0"/>
                        <a:t>de irradiación</a:t>
                      </a:r>
                      <a:r>
                        <a:rPr lang="es-CL" dirty="0" smtClean="0"/>
                        <a:t>.</a:t>
                      </a:r>
                    </a:p>
                    <a:p>
                      <a:r>
                        <a:rPr lang="es-CL" dirty="0" smtClean="0"/>
                        <a:t>-Es</a:t>
                      </a:r>
                      <a:r>
                        <a:rPr lang="es-CL" baseline="0" dirty="0" smtClean="0"/>
                        <a:t> aprovechable sólo en algunas partes del planeta.</a:t>
                      </a:r>
                    </a:p>
                    <a:p>
                      <a:r>
                        <a:rPr lang="es-CL" dirty="0" smtClean="0"/>
                        <a:t>-Necesita de </a:t>
                      </a:r>
                      <a:r>
                        <a:rPr lang="es-CL" dirty="0" smtClean="0"/>
                        <a:t>grandes </a:t>
                      </a:r>
                      <a:r>
                        <a:rPr lang="es-CL" dirty="0" smtClean="0"/>
                        <a:t>superficies de captación</a:t>
                      </a:r>
                      <a:r>
                        <a:rPr lang="es-CL" baseline="0" dirty="0" smtClean="0"/>
                        <a:t> para su aprovechamiento a gran escala.</a:t>
                      </a:r>
                    </a:p>
                    <a:p>
                      <a:r>
                        <a:rPr lang="es-CL" baseline="0" dirty="0" smtClean="0"/>
                        <a:t>-Tecnología en desarrollo.</a:t>
                      </a:r>
                    </a:p>
                    <a:p>
                      <a:r>
                        <a:rPr lang="es-CL" baseline="0" dirty="0" smtClean="0"/>
                        <a:t>-Dificultad de almacenamiento.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8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Recursos </a:t>
            </a:r>
            <a:r>
              <a:rPr lang="es-CL" dirty="0" smtClean="0"/>
              <a:t>Energéticos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08" y="2733877"/>
            <a:ext cx="2574098" cy="2471324"/>
          </a:xfrm>
        </p:spPr>
      </p:pic>
    </p:spTree>
    <p:extLst>
      <p:ext uri="{BB962C8B-B14F-4D97-AF65-F5344CB8AC3E}">
        <p14:creationId xmlns:p14="http://schemas.microsoft.com/office/powerpoint/2010/main" val="105374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Biomasa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184564" y="2684482"/>
            <a:ext cx="100392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/>
              <a:t>*</a:t>
            </a:r>
            <a:r>
              <a:rPr lang="es-CL" sz="2400" dirty="0" smtClean="0"/>
              <a:t>Es la energía asociada a la materia orgánica con distintos orígenes: residuos agrícolas o forestales, purines, fracción orgánica de residuos urbanos y cultivos destinados a producir biomasa.</a:t>
            </a:r>
          </a:p>
          <a:p>
            <a:pPr algn="just"/>
            <a:r>
              <a:rPr lang="es-CL" sz="2400" dirty="0" smtClean="0"/>
              <a:t>*La forma de energía que posee la biomasa es energía química. Se puede disponer en combustible sólidos (Leña, carbón vegetal, pellets), líquidos (bioalchol, biograsoli) y gaseosos (biogás).</a:t>
            </a:r>
          </a:p>
          <a:p>
            <a:pPr algn="just"/>
            <a:r>
              <a:rPr lang="es-CL" sz="2400" dirty="0" smtClean="0"/>
              <a:t>*Se puede transformar en energía térmica y en energía eléctrica.</a:t>
            </a:r>
          </a:p>
          <a:p>
            <a:pPr algn="just"/>
            <a:r>
              <a:rPr lang="es-CL" sz="2400" dirty="0" smtClean="0"/>
              <a:t>*Se usa en consumo domésticos,  automoción y en plantas de producción de electricidad.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0251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Biomasa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443480"/>
              </p:ext>
            </p:extLst>
          </p:nvPr>
        </p:nvGraphicFramePr>
        <p:xfrm>
          <a:off x="1295402" y="2780694"/>
          <a:ext cx="9082312" cy="2632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1156"/>
                <a:gridCol w="4541156"/>
              </a:tblGrid>
              <a:tr h="463149">
                <a:tc>
                  <a:txBody>
                    <a:bodyPr/>
                    <a:lstStyle/>
                    <a:p>
                      <a:r>
                        <a:rPr lang="es-CL" dirty="0" smtClean="0"/>
                        <a:t>Ventajas.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Inconvenientes.</a:t>
                      </a:r>
                      <a:endParaRPr lang="es-ES" dirty="0"/>
                    </a:p>
                  </a:txBody>
                  <a:tcPr/>
                </a:tc>
              </a:tr>
              <a:tr h="2169820">
                <a:tc>
                  <a:txBody>
                    <a:bodyPr/>
                    <a:lstStyle/>
                    <a:p>
                      <a:r>
                        <a:rPr lang="es-CL" dirty="0" smtClean="0"/>
                        <a:t>-Favorece el reciclaje de residuos.</a:t>
                      </a:r>
                    </a:p>
                    <a:p>
                      <a:r>
                        <a:rPr lang="es-CL" dirty="0" smtClean="0"/>
                        <a:t>-Contribuye a una mejor limpieza de los </a:t>
                      </a:r>
                      <a:r>
                        <a:rPr lang="es-CL" dirty="0" smtClean="0"/>
                        <a:t>bosques.</a:t>
                      </a:r>
                      <a:endParaRPr lang="es-CL" dirty="0" smtClean="0"/>
                    </a:p>
                    <a:p>
                      <a:r>
                        <a:rPr lang="es-CL" dirty="0" smtClean="0"/>
                        <a:t>-Favorece el aprovechamiento de los purines.</a:t>
                      </a:r>
                    </a:p>
                    <a:p>
                      <a:r>
                        <a:rPr lang="es-CL" dirty="0" smtClean="0"/>
                        <a:t>-A</a:t>
                      </a:r>
                      <a:r>
                        <a:rPr lang="es-CL" baseline="0" dirty="0" smtClean="0"/>
                        <a:t>provecha </a:t>
                      </a:r>
                      <a:r>
                        <a:rPr lang="es-CL" baseline="0" dirty="0" smtClean="0"/>
                        <a:t>ciertos </a:t>
                      </a:r>
                      <a:r>
                        <a:rPr lang="es-CL" baseline="0" dirty="0" smtClean="0"/>
                        <a:t>terrenos que no son válidos para otros cultivos.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-Necesidad de </a:t>
                      </a:r>
                      <a:r>
                        <a:rPr lang="es-CL" dirty="0" smtClean="0"/>
                        <a:t>grandes </a:t>
                      </a:r>
                      <a:r>
                        <a:rPr lang="es-CL" dirty="0" smtClean="0"/>
                        <a:t>superficies de cultivos.</a:t>
                      </a:r>
                    </a:p>
                    <a:p>
                      <a:r>
                        <a:rPr lang="es-CL" dirty="0" smtClean="0"/>
                        <a:t>-</a:t>
                      </a:r>
                      <a:r>
                        <a:rPr lang="es-CL" dirty="0" smtClean="0"/>
                        <a:t>Tecnología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baseline="0" dirty="0" smtClean="0"/>
                        <a:t>en desarrollo.</a:t>
                      </a:r>
                      <a:endParaRPr lang="es-CL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3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Energía </a:t>
            </a:r>
            <a:r>
              <a:rPr lang="es-CL" dirty="0" smtClean="0"/>
              <a:t>Geotérmica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625600" y="2859314"/>
            <a:ext cx="9434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/>
              <a:t>*Es a la energía asociada al vapor de </a:t>
            </a:r>
            <a:r>
              <a:rPr lang="es-CL" sz="2400" dirty="0" smtClean="0"/>
              <a:t>agua, </a:t>
            </a:r>
            <a:r>
              <a:rPr lang="es-CL" sz="2400" dirty="0" smtClean="0"/>
              <a:t>sale directamente a la superficie en zona volcánicas y el aumento de temperatura que se produce conforme profundizamos en la superficie terrestre.</a:t>
            </a:r>
          </a:p>
          <a:p>
            <a:pPr algn="just"/>
            <a:r>
              <a:rPr lang="es-CL" sz="2400" dirty="0" smtClean="0"/>
              <a:t>*Corresponde a la energía </a:t>
            </a:r>
            <a:r>
              <a:rPr lang="es-CL" sz="2400" dirty="0" smtClean="0"/>
              <a:t>térmica </a:t>
            </a:r>
            <a:r>
              <a:rPr lang="es-CL" sz="2400" dirty="0" smtClean="0"/>
              <a:t>del interior de la tierra.</a:t>
            </a:r>
          </a:p>
          <a:p>
            <a:pPr algn="just"/>
            <a:r>
              <a:rPr lang="es-CL" sz="2400" dirty="0" smtClean="0"/>
              <a:t>*Se puede transformar en energía térmica </a:t>
            </a:r>
            <a:r>
              <a:rPr lang="es-CL" sz="2400" dirty="0" smtClean="0"/>
              <a:t>o en  </a:t>
            </a:r>
            <a:r>
              <a:rPr lang="es-CL" sz="2400" dirty="0" smtClean="0"/>
              <a:t>energía eléctrica.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132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Energía </a:t>
            </a:r>
            <a:r>
              <a:rPr lang="es-CL" dirty="0" smtClean="0"/>
              <a:t>Geotérmica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184565" y="2757714"/>
            <a:ext cx="51123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 smtClean="0"/>
              <a:t>Existen </a:t>
            </a:r>
            <a:r>
              <a:rPr lang="es-CL" sz="2000" dirty="0" smtClean="0"/>
              <a:t>dos tipos de yacimientos </a:t>
            </a:r>
            <a:r>
              <a:rPr lang="es-CL" sz="2000" dirty="0" smtClean="0"/>
              <a:t>geotérmicos </a:t>
            </a:r>
            <a:r>
              <a:rPr lang="es-CL" sz="2000" dirty="0" smtClean="0"/>
              <a:t>en función de la temperatura:</a:t>
            </a:r>
          </a:p>
          <a:p>
            <a:pPr algn="just"/>
            <a:r>
              <a:rPr lang="es-CL" sz="2000" dirty="0" smtClean="0"/>
              <a:t>*De alta temperatura  (entre 100 y 400 °C). Se puede convertir en energía eléctrica en las centrales </a:t>
            </a:r>
            <a:r>
              <a:rPr lang="es-CL" sz="2000" dirty="0" smtClean="0"/>
              <a:t>geotérmicas.</a:t>
            </a:r>
            <a:endParaRPr lang="es-CL" sz="2000" dirty="0" smtClean="0"/>
          </a:p>
          <a:p>
            <a:pPr algn="just"/>
            <a:r>
              <a:rPr lang="es-CL" sz="2000" dirty="0" smtClean="0"/>
              <a:t>*De baja temperatura (entre 50 y 100 °C). Se puede utilizar como energía térmica para uso sanitario y calefacción en edificios.  </a:t>
            </a:r>
            <a:endParaRPr lang="es-ES" sz="2000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8" y="2757714"/>
            <a:ext cx="4164295" cy="2308324"/>
          </a:xfrm>
        </p:spPr>
      </p:pic>
    </p:spTree>
    <p:extLst>
      <p:ext uri="{BB962C8B-B14F-4D97-AF65-F5344CB8AC3E}">
        <p14:creationId xmlns:p14="http://schemas.microsoft.com/office/powerpoint/2010/main" val="10706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Energía </a:t>
            </a:r>
            <a:r>
              <a:rPr lang="es-CL" dirty="0" smtClean="0"/>
              <a:t>Geotérmica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357015"/>
              </p:ext>
            </p:extLst>
          </p:nvPr>
        </p:nvGraphicFramePr>
        <p:xfrm>
          <a:off x="2032000" y="2708123"/>
          <a:ext cx="8128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Ventajas.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Inconvenientes.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-No </a:t>
                      </a:r>
                      <a:r>
                        <a:rPr lang="es-CL" dirty="0" smtClean="0"/>
                        <a:t>contaminante.</a:t>
                      </a:r>
                      <a:endParaRPr lang="es-CL" dirty="0" smtClean="0"/>
                    </a:p>
                    <a:p>
                      <a:r>
                        <a:rPr lang="es-CL" dirty="0" smtClean="0"/>
                        <a:t>-No depende de factores climáticos.</a:t>
                      </a:r>
                    </a:p>
                    <a:p>
                      <a:r>
                        <a:rPr lang="es-CL" dirty="0" smtClean="0"/>
                        <a:t>-La de baja temperatura está muy extendida y es de fácil acceso.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-Tecnología en desarrollo.</a:t>
                      </a:r>
                    </a:p>
                    <a:p>
                      <a:r>
                        <a:rPr lang="es-CL" dirty="0" smtClean="0"/>
                        <a:t>-La</a:t>
                      </a:r>
                      <a:r>
                        <a:rPr lang="es-CL" baseline="0" dirty="0" smtClean="0"/>
                        <a:t> de alta temperatura sólo se da en lugares muy concretos.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0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Energía Mareomotriz.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652156" y="2752602"/>
            <a:ext cx="8918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200" dirty="0" smtClean="0"/>
              <a:t>*Es </a:t>
            </a:r>
            <a:r>
              <a:rPr lang="es-CL" sz="3200" dirty="0" smtClean="0"/>
              <a:t>la </a:t>
            </a:r>
            <a:r>
              <a:rPr lang="es-CL" sz="3200" dirty="0" smtClean="0"/>
              <a:t>energía </a:t>
            </a:r>
            <a:r>
              <a:rPr lang="es-CL" sz="3200" dirty="0" smtClean="0"/>
              <a:t>asociada </a:t>
            </a:r>
            <a:r>
              <a:rPr lang="es-CL" sz="3200" dirty="0" smtClean="0"/>
              <a:t>a las </a:t>
            </a:r>
            <a:r>
              <a:rPr lang="es-CL" sz="3200" dirty="0" smtClean="0"/>
              <a:t>mareas </a:t>
            </a:r>
            <a:r>
              <a:rPr lang="es-CL" sz="3200" dirty="0" smtClean="0"/>
              <a:t>provocadas por la atracción gravitaría de la Luna.</a:t>
            </a:r>
          </a:p>
          <a:p>
            <a:pPr algn="just"/>
            <a:r>
              <a:rPr lang="es-CL" sz="3200" dirty="0" smtClean="0"/>
              <a:t>*Se puede transformar en energía eléctrica (centrales mareomotrices).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1979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Energía </a:t>
            </a:r>
            <a:r>
              <a:rPr lang="es-CL" dirty="0" smtClean="0"/>
              <a:t>Mareomotriz</a:t>
            </a: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121943"/>
              </p:ext>
            </p:extLst>
          </p:nvPr>
        </p:nvGraphicFramePr>
        <p:xfrm>
          <a:off x="2496457" y="2896809"/>
          <a:ext cx="8128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8543"/>
                <a:gridCol w="4909457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Ventajas.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Inconvenientes.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-No contaminante.</a:t>
                      </a:r>
                    </a:p>
                    <a:p>
                      <a:r>
                        <a:rPr lang="es-CL" dirty="0" smtClean="0"/>
                        <a:t>-Renovable.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-Necesita construir presas y diques.</a:t>
                      </a:r>
                    </a:p>
                    <a:p>
                      <a:r>
                        <a:rPr lang="es-CL" dirty="0" smtClean="0"/>
                        <a:t>-Gran</a:t>
                      </a:r>
                      <a:r>
                        <a:rPr lang="es-CL" baseline="0" dirty="0" smtClean="0"/>
                        <a:t> impacto ambiental en </a:t>
                      </a:r>
                      <a:r>
                        <a:rPr lang="es-CL" baseline="0" dirty="0" smtClean="0"/>
                        <a:t>el </a:t>
                      </a:r>
                      <a:r>
                        <a:rPr lang="es-CL" baseline="0" dirty="0" smtClean="0"/>
                        <a:t>ecosistema.</a:t>
                      </a:r>
                    </a:p>
                    <a:p>
                      <a:r>
                        <a:rPr lang="es-CL" baseline="0" dirty="0" smtClean="0"/>
                        <a:t>-Sólo es </a:t>
                      </a:r>
                      <a:r>
                        <a:rPr lang="es-CL" baseline="0" dirty="0" smtClean="0"/>
                        <a:t>aprovechada </a:t>
                      </a:r>
                      <a:r>
                        <a:rPr lang="es-CL" baseline="0" dirty="0" smtClean="0"/>
                        <a:t>en lugares muy concretos.</a:t>
                      </a:r>
                    </a:p>
                    <a:p>
                      <a:r>
                        <a:rPr lang="es-CL" baseline="0" dirty="0" smtClean="0"/>
                        <a:t>-Corrosión de los materiales.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5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Tipos de Centrales </a:t>
            </a:r>
            <a:r>
              <a:rPr lang="es-CL" dirty="0" smtClean="0"/>
              <a:t>Eléctricas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295403" y="2655454"/>
            <a:ext cx="97458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/>
              <a:t>*Lo que caracteriza cada tipo de central es el tipo de energía utilizada así como el procedimiento mediante el cual se obtiene la energía eléctrica.</a:t>
            </a:r>
          </a:p>
          <a:p>
            <a:pPr algn="just"/>
            <a:r>
              <a:rPr lang="es-CL" sz="2400" dirty="0" smtClean="0"/>
              <a:t>*En las centrales fotovoltaicas la energía procedente del Sol se transforma directamente en energía eléctrica.</a:t>
            </a:r>
          </a:p>
          <a:p>
            <a:pPr algn="just"/>
            <a:r>
              <a:rPr lang="es-CL" sz="2400" dirty="0" smtClean="0"/>
              <a:t>*En la centrales hidráulicas y eólicas la energía inicial mueve una turba que transmite su movimientos a un alternador.</a:t>
            </a:r>
          </a:p>
          <a:p>
            <a:pPr algn="just"/>
            <a:r>
              <a:rPr lang="es-CL" sz="2400" dirty="0" smtClean="0"/>
              <a:t>*En el resto de las centrales la energía inicial sirve para producir vapor de agua que mueve una turba que transmite su movimiento a un alternador.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2360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Tipos Centrales Eléctricas.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6" y="2599994"/>
            <a:ext cx="7736114" cy="3313636"/>
          </a:xfrm>
        </p:spPr>
      </p:pic>
    </p:spTree>
    <p:extLst>
      <p:ext uri="{BB962C8B-B14F-4D97-AF65-F5344CB8AC3E}">
        <p14:creationId xmlns:p14="http://schemas.microsoft.com/office/powerpoint/2010/main" val="34417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Generador de </a:t>
            </a:r>
            <a:r>
              <a:rPr lang="es-CL" dirty="0" smtClean="0"/>
              <a:t>Corriente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872837" y="2655620"/>
            <a:ext cx="52231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 smtClean="0"/>
              <a:t>Una alternador es un </a:t>
            </a:r>
            <a:r>
              <a:rPr lang="es-CL" sz="2000" dirty="0" smtClean="0"/>
              <a:t>dispositivo </a:t>
            </a:r>
            <a:r>
              <a:rPr lang="es-CL" sz="2000" dirty="0" smtClean="0"/>
              <a:t>en donde se genera una corriente alterna por inducción electromagnética.</a:t>
            </a:r>
          </a:p>
          <a:p>
            <a:pPr algn="just"/>
            <a:r>
              <a:rPr lang="es-CL" sz="2000" dirty="0" smtClean="0"/>
              <a:t>Un alternador, en </a:t>
            </a:r>
            <a:r>
              <a:rPr lang="es-CL" sz="2000" dirty="0" smtClean="0"/>
              <a:t>su </a:t>
            </a:r>
            <a:r>
              <a:rPr lang="es-CL" sz="2000" dirty="0" smtClean="0"/>
              <a:t>forma más simple, consta de :</a:t>
            </a:r>
          </a:p>
          <a:p>
            <a:pPr algn="just"/>
            <a:r>
              <a:rPr lang="es-CL" sz="2000" dirty="0" smtClean="0"/>
              <a:t>*Un campo </a:t>
            </a:r>
            <a:r>
              <a:rPr lang="es-CL" sz="2000" dirty="0" smtClean="0"/>
              <a:t>magnético </a:t>
            </a:r>
            <a:r>
              <a:rPr lang="es-CL" sz="2000" dirty="0" smtClean="0"/>
              <a:t>uniforme creado por un imán.</a:t>
            </a:r>
          </a:p>
          <a:p>
            <a:pPr algn="just"/>
            <a:r>
              <a:rPr lang="es-CL" sz="2000" dirty="0" smtClean="0"/>
              <a:t>*Una espira o una bobina.</a:t>
            </a:r>
          </a:p>
          <a:p>
            <a:pPr algn="just"/>
            <a:r>
              <a:rPr lang="es-CL" sz="2000" dirty="0" smtClean="0"/>
              <a:t>*Una fuente externa de energía que mueve la espira o el campo </a:t>
            </a:r>
            <a:r>
              <a:rPr lang="es-CL" sz="2000" dirty="0" smtClean="0"/>
              <a:t>magnético. </a:t>
            </a:r>
            <a:endParaRPr lang="es-ES" sz="2000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57714"/>
            <a:ext cx="4800598" cy="2747817"/>
          </a:xfrm>
        </p:spPr>
      </p:pic>
    </p:spTree>
    <p:extLst>
      <p:ext uri="{BB962C8B-B14F-4D97-AF65-F5344CB8AC3E}">
        <p14:creationId xmlns:p14="http://schemas.microsoft.com/office/powerpoint/2010/main" val="11716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Recursos Naturaleza.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974274" y="3181082"/>
            <a:ext cx="8922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Recurso </a:t>
            </a:r>
            <a:r>
              <a:rPr lang="es-CL" sz="3200" dirty="0" smtClean="0"/>
              <a:t>naturaleza: </a:t>
            </a:r>
            <a:r>
              <a:rPr lang="es-CL" sz="3200" dirty="0" smtClean="0"/>
              <a:t>son los diferentes bienes </a:t>
            </a:r>
            <a:r>
              <a:rPr lang="es-CL" sz="3200" dirty="0" smtClean="0"/>
              <a:t>que se obtienen de la naturaleza y que </a:t>
            </a:r>
            <a:r>
              <a:rPr lang="es-CL" sz="3200" dirty="0" smtClean="0"/>
              <a:t>satisfacen </a:t>
            </a:r>
            <a:r>
              <a:rPr lang="es-CL" sz="3200" dirty="0" smtClean="0"/>
              <a:t>necesidades materiales y energéticas del ser </a:t>
            </a:r>
            <a:r>
              <a:rPr lang="es-CL" sz="3200" dirty="0" smtClean="0"/>
              <a:t>humano.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56190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Generador de </a:t>
            </a:r>
            <a:r>
              <a:rPr lang="es-CL" dirty="0" smtClean="0"/>
              <a:t>Corriente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475509" y="2534887"/>
            <a:ext cx="9421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La turbina, movida por agua, aire o vapor, transmite su movimiento al alternador donde se produce la </a:t>
            </a:r>
            <a:r>
              <a:rPr lang="es-CL" dirty="0" smtClean="0"/>
              <a:t>corriente </a:t>
            </a:r>
            <a:r>
              <a:rPr lang="es-CL" dirty="0" smtClean="0"/>
              <a:t>alterna que se </a:t>
            </a:r>
            <a:r>
              <a:rPr lang="es-CL" dirty="0" smtClean="0"/>
              <a:t>transforma </a:t>
            </a:r>
            <a:r>
              <a:rPr lang="es-CL" dirty="0" smtClean="0"/>
              <a:t>en corriente de </a:t>
            </a:r>
            <a:r>
              <a:rPr lang="es-CL" dirty="0" smtClean="0"/>
              <a:t>alta</a:t>
            </a:r>
            <a:r>
              <a:rPr lang="es-CL" dirty="0" smtClean="0"/>
              <a:t> </a:t>
            </a:r>
            <a:r>
              <a:rPr lang="es-CL" dirty="0" smtClean="0"/>
              <a:t>tensión antes de ser distribuida por la red eléctrica.</a:t>
            </a:r>
            <a:endParaRPr lang="es-ES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3536270"/>
            <a:ext cx="3619500" cy="2695575"/>
          </a:xfrm>
        </p:spPr>
      </p:pic>
    </p:spTree>
    <p:extLst>
      <p:ext uri="{BB962C8B-B14F-4D97-AF65-F5344CB8AC3E}">
        <p14:creationId xmlns:p14="http://schemas.microsoft.com/office/powerpoint/2010/main" val="29996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Transporte de la </a:t>
            </a:r>
            <a:r>
              <a:rPr lang="es-CL" dirty="0" smtClean="0"/>
              <a:t>Corrientes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295403" y="2563205"/>
            <a:ext cx="938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La energía generada en las centrales eléctricas debe ser transportada hasta los lugares de consumo mediantes una red eléctrica que consta de tendidos eléctricos y estaciones de transformación. 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3462102"/>
            <a:ext cx="5196114" cy="2546096"/>
          </a:xfrm>
        </p:spPr>
      </p:pic>
    </p:spTree>
    <p:extLst>
      <p:ext uri="{BB962C8B-B14F-4D97-AF65-F5344CB8AC3E}">
        <p14:creationId xmlns:p14="http://schemas.microsoft.com/office/powerpoint/2010/main" val="23164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Central </a:t>
            </a:r>
            <a:r>
              <a:rPr lang="es-CL" dirty="0" smtClean="0"/>
              <a:t>Hidráulica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295402" y="2616199"/>
            <a:ext cx="960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Es una central hidráulica o </a:t>
            </a:r>
            <a:r>
              <a:rPr lang="es-CL" dirty="0" smtClean="0"/>
              <a:t>hidroeléctrica, </a:t>
            </a:r>
            <a:r>
              <a:rPr lang="es-CL" dirty="0" smtClean="0"/>
              <a:t>la energía </a:t>
            </a:r>
            <a:r>
              <a:rPr lang="es-CL" dirty="0" smtClean="0"/>
              <a:t>cinética </a:t>
            </a:r>
            <a:r>
              <a:rPr lang="es-CL" dirty="0" smtClean="0"/>
              <a:t>del agua al caer a </a:t>
            </a:r>
            <a:r>
              <a:rPr lang="es-CL" dirty="0" err="1" smtClean="0"/>
              <a:t>traves</a:t>
            </a:r>
            <a:r>
              <a:rPr lang="es-CL" dirty="0" smtClean="0"/>
              <a:t> </a:t>
            </a:r>
            <a:r>
              <a:rPr lang="es-CL" dirty="0" smtClean="0"/>
              <a:t>de una tubería se utiliza para hacer girar a la turbina que transmite su movimiento al alternador.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71" y="3592731"/>
            <a:ext cx="4513942" cy="2441969"/>
          </a:xfrm>
        </p:spPr>
      </p:pic>
    </p:spTree>
    <p:extLst>
      <p:ext uri="{BB962C8B-B14F-4D97-AF65-F5344CB8AC3E}">
        <p14:creationId xmlns:p14="http://schemas.microsoft.com/office/powerpoint/2010/main" val="41295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Central </a:t>
            </a:r>
            <a:r>
              <a:rPr lang="es-CL" dirty="0" smtClean="0"/>
              <a:t>Térmica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7590971" y="2779426"/>
            <a:ext cx="3527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Es </a:t>
            </a:r>
            <a:r>
              <a:rPr lang="es-CL" dirty="0" smtClean="0"/>
              <a:t>la </a:t>
            </a:r>
            <a:r>
              <a:rPr lang="es-CL" dirty="0" smtClean="0"/>
              <a:t>energía térmica producida al quemar carbón, fuel o gas natural en la </a:t>
            </a:r>
            <a:r>
              <a:rPr lang="es-CL" dirty="0" smtClean="0"/>
              <a:t>caldera </a:t>
            </a:r>
            <a:r>
              <a:rPr lang="es-CL" dirty="0" smtClean="0"/>
              <a:t>se utiliza para obtener vapor de agua a presión que hace girar a la turbina que transmite su movimiento al alternador.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4" y="2779426"/>
            <a:ext cx="5580389" cy="3026288"/>
          </a:xfrm>
        </p:spPr>
      </p:pic>
    </p:spTree>
    <p:extLst>
      <p:ext uri="{BB962C8B-B14F-4D97-AF65-F5344CB8AC3E}">
        <p14:creationId xmlns:p14="http://schemas.microsoft.com/office/powerpoint/2010/main" val="2095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Central Nuclear de </a:t>
            </a:r>
            <a:r>
              <a:rPr lang="es-CL" dirty="0" smtClean="0"/>
              <a:t>Fisión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077690" y="3251200"/>
            <a:ext cx="4742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En una central </a:t>
            </a:r>
            <a:r>
              <a:rPr lang="es-CL" dirty="0" smtClean="0"/>
              <a:t>energía </a:t>
            </a:r>
            <a:r>
              <a:rPr lang="es-CL" dirty="0" smtClean="0"/>
              <a:t>térmica liberada al fisionar el </a:t>
            </a:r>
            <a:r>
              <a:rPr lang="es-CL" dirty="0" smtClean="0"/>
              <a:t>uranio, </a:t>
            </a:r>
            <a:r>
              <a:rPr lang="es-CL" dirty="0" smtClean="0"/>
              <a:t>se utiliza para producir vapor de agua a presión que hace girar la turbina que transmite su movimiento al alternador.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1" y="2533188"/>
            <a:ext cx="5181600" cy="3592712"/>
          </a:xfrm>
        </p:spPr>
      </p:pic>
    </p:spTree>
    <p:extLst>
      <p:ext uri="{BB962C8B-B14F-4D97-AF65-F5344CB8AC3E}">
        <p14:creationId xmlns:p14="http://schemas.microsoft.com/office/powerpoint/2010/main" val="6751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Reactor Nuclear.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654629" y="2830286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El reactor nuclear es </a:t>
            </a:r>
            <a:r>
              <a:rPr lang="es-CL" sz="2000" dirty="0" smtClean="0"/>
              <a:t>el</a:t>
            </a:r>
            <a:r>
              <a:rPr lang="es-CL" sz="2000" dirty="0" smtClean="0"/>
              <a:t> </a:t>
            </a:r>
            <a:r>
              <a:rPr lang="es-CL" sz="2000" dirty="0" smtClean="0"/>
              <a:t>lugar donde se produce la reacción de fisión de forma contralada.</a:t>
            </a:r>
          </a:p>
          <a:p>
            <a:endParaRPr lang="es-CL" sz="2000" dirty="0"/>
          </a:p>
          <a:p>
            <a:r>
              <a:rPr lang="es-CL" sz="2000" dirty="0" smtClean="0"/>
              <a:t>-Combustible.</a:t>
            </a:r>
          </a:p>
          <a:p>
            <a:r>
              <a:rPr lang="es-CL" sz="2000" dirty="0" smtClean="0"/>
              <a:t>-Moderador.</a:t>
            </a:r>
          </a:p>
          <a:p>
            <a:r>
              <a:rPr lang="es-CL" sz="2000" dirty="0" smtClean="0"/>
              <a:t>-Barras de regulación.</a:t>
            </a:r>
          </a:p>
          <a:p>
            <a:r>
              <a:rPr lang="es-CL" sz="2000" dirty="0" smtClean="0"/>
              <a:t>-Refrigerante.</a:t>
            </a:r>
          </a:p>
          <a:p>
            <a:r>
              <a:rPr lang="es-CL" sz="2000" dirty="0" smtClean="0"/>
              <a:t>-Escudo contra radiaciones,</a:t>
            </a:r>
            <a:endParaRPr lang="es-ES" sz="2000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27085"/>
            <a:ext cx="4554813" cy="3265715"/>
          </a:xfrm>
        </p:spPr>
      </p:pic>
    </p:spTree>
    <p:extLst>
      <p:ext uri="{BB962C8B-B14F-4D97-AF65-F5344CB8AC3E}">
        <p14:creationId xmlns:p14="http://schemas.microsoft.com/office/powerpoint/2010/main" val="41628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Central Solar </a:t>
            </a:r>
            <a:r>
              <a:rPr lang="es-CL" dirty="0" smtClean="0"/>
              <a:t>Térmica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519876" y="2612242"/>
            <a:ext cx="9535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Es una central </a:t>
            </a:r>
            <a:r>
              <a:rPr lang="es-CL" dirty="0" smtClean="0"/>
              <a:t>donde </a:t>
            </a:r>
            <a:r>
              <a:rPr lang="es-CL" dirty="0" smtClean="0"/>
              <a:t>la energía térmica producida por la radiación solar se utiliza para producir vapor de agua a presión que hace girar la turbina que transmite su movimiento al alternador.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404046"/>
            <a:ext cx="4876800" cy="2419350"/>
          </a:xfrm>
        </p:spPr>
      </p:pic>
    </p:spTree>
    <p:extLst>
      <p:ext uri="{BB962C8B-B14F-4D97-AF65-F5344CB8AC3E}">
        <p14:creationId xmlns:p14="http://schemas.microsoft.com/office/powerpoint/2010/main" val="725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Central solar </a:t>
            </a:r>
            <a:r>
              <a:rPr lang="es-CL" dirty="0" smtClean="0"/>
              <a:t>Fotovoltaica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413828" y="2601007"/>
            <a:ext cx="535577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 smtClean="0"/>
              <a:t>En una central </a:t>
            </a:r>
            <a:r>
              <a:rPr lang="es-CL" sz="2000" dirty="0" smtClean="0"/>
              <a:t>donde la </a:t>
            </a:r>
            <a:r>
              <a:rPr lang="es-CL" sz="2000" dirty="0" smtClean="0"/>
              <a:t>célula fotovoltaica </a:t>
            </a:r>
            <a:r>
              <a:rPr lang="es-CL" sz="2000" dirty="0" smtClean="0"/>
              <a:t>se transforma energía </a:t>
            </a:r>
            <a:r>
              <a:rPr lang="es-CL" sz="2000" dirty="0" smtClean="0"/>
              <a:t>eléctrica.</a:t>
            </a:r>
          </a:p>
          <a:p>
            <a:pPr algn="just"/>
            <a:r>
              <a:rPr lang="es-CL" sz="2000" dirty="0" smtClean="0"/>
              <a:t>Las </a:t>
            </a:r>
            <a:r>
              <a:rPr lang="es-CL" sz="2000" dirty="0" smtClean="0"/>
              <a:t>células fotoeléctricas se conectan formando paneles </a:t>
            </a:r>
            <a:r>
              <a:rPr lang="es-CL" sz="2000" dirty="0" smtClean="0"/>
              <a:t>fotovoltaicos </a:t>
            </a:r>
            <a:r>
              <a:rPr lang="es-CL" sz="2000" dirty="0" smtClean="0"/>
              <a:t>que se agrupan en paneles solares. </a:t>
            </a:r>
          </a:p>
          <a:p>
            <a:pPr algn="just"/>
            <a:r>
              <a:rPr lang="es-CL" sz="2000" dirty="0" smtClean="0"/>
              <a:t>La células fotovoltaicas están </a:t>
            </a:r>
            <a:r>
              <a:rPr lang="es-CL" sz="2000" dirty="0" smtClean="0"/>
              <a:t>constituidas </a:t>
            </a:r>
            <a:r>
              <a:rPr lang="es-CL" sz="2000" dirty="0" smtClean="0"/>
              <a:t>por semiconductores y producen corriente eléctrica continua. Esta corriente debe ser convertida en corriente alterna de alta tensión para distribuirla por la red eléctrica.</a:t>
            </a:r>
          </a:p>
          <a:p>
            <a:pPr algn="just"/>
            <a:r>
              <a:rPr lang="es-CL" dirty="0" smtClean="0"/>
              <a:t> 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83" y="2601006"/>
            <a:ext cx="3868233" cy="3317875"/>
          </a:xfrm>
        </p:spPr>
      </p:pic>
    </p:spTree>
    <p:extLst>
      <p:ext uri="{BB962C8B-B14F-4D97-AF65-F5344CB8AC3E}">
        <p14:creationId xmlns:p14="http://schemas.microsoft.com/office/powerpoint/2010/main" val="41704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Central </a:t>
            </a:r>
            <a:r>
              <a:rPr lang="es-CL" dirty="0" smtClean="0"/>
              <a:t>Eólica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270171" y="2989944"/>
            <a:ext cx="3701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/>
              <a:t>Es una </a:t>
            </a:r>
            <a:r>
              <a:rPr lang="es-CL" sz="2400" dirty="0" smtClean="0"/>
              <a:t>central donde se aprovech</a:t>
            </a:r>
            <a:r>
              <a:rPr lang="es-CL" sz="2400" dirty="0" smtClean="0"/>
              <a:t>a </a:t>
            </a:r>
            <a:r>
              <a:rPr lang="es-CL" sz="2400" dirty="0" smtClean="0"/>
              <a:t>energía </a:t>
            </a:r>
            <a:r>
              <a:rPr lang="es-CL" sz="2400" dirty="0" smtClean="0"/>
              <a:t>cinética del viento </a:t>
            </a:r>
            <a:r>
              <a:rPr lang="es-CL" sz="2400" dirty="0" smtClean="0"/>
              <a:t>para </a:t>
            </a:r>
            <a:r>
              <a:rPr lang="es-CL" sz="2400" dirty="0" smtClean="0"/>
              <a:t>hacer girar el aerogenerador que transmite su movimiento alternador</a:t>
            </a:r>
            <a:r>
              <a:rPr lang="es-CL" dirty="0" smtClean="0"/>
              <a:t>.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14" y="2337570"/>
            <a:ext cx="3068058" cy="3317875"/>
          </a:xfrm>
        </p:spPr>
      </p:pic>
    </p:spTree>
    <p:extLst>
      <p:ext uri="{BB962C8B-B14F-4D97-AF65-F5344CB8AC3E}">
        <p14:creationId xmlns:p14="http://schemas.microsoft.com/office/powerpoint/2010/main" val="9691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Folleto – Flyer Tríptico TGC | Valenn Diseño"/>
          <p:cNvSpPr>
            <a:spLocks noChangeAspect="1" noChangeArrowheads="1"/>
          </p:cNvSpPr>
          <p:nvPr/>
        </p:nvSpPr>
        <p:spPr bwMode="auto">
          <a:xfrm>
            <a:off x="6120947" y="21052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163" y="1452011"/>
            <a:ext cx="2688479" cy="1241721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686629" y="1146630"/>
            <a:ext cx="3933371" cy="1200329"/>
          </a:xfrm>
          <a:prstGeom prst="rect">
            <a:avLst/>
          </a:prstGeom>
          <a:solidFill>
            <a:srgbClr val="FFFF00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L" sz="7200" dirty="0" smtClean="0"/>
              <a:t>Actividad</a:t>
            </a:r>
            <a:endParaRPr lang="es-ES" sz="72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420" y="2447904"/>
            <a:ext cx="2091485" cy="1171232"/>
          </a:xfrm>
          <a:prstGeom prst="rect">
            <a:avLst/>
          </a:prstGeom>
        </p:spPr>
      </p:pic>
      <p:sp>
        <p:nvSpPr>
          <p:cNvPr id="17" name="Elipse 16"/>
          <p:cNvSpPr/>
          <p:nvPr/>
        </p:nvSpPr>
        <p:spPr>
          <a:xfrm>
            <a:off x="1548947" y="2583543"/>
            <a:ext cx="4572000" cy="1229921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La actividad consiste: </a:t>
            </a:r>
            <a:r>
              <a:rPr lang="es-ES" dirty="0" smtClean="0"/>
              <a:t> Elaborar un tríptico de los </a:t>
            </a:r>
            <a:r>
              <a:rPr lang="es-ES" dirty="0" smtClean="0"/>
              <a:t>recursos energéticos</a:t>
            </a:r>
            <a:endParaRPr lang="es-CL" dirty="0" smtClean="0"/>
          </a:p>
        </p:txBody>
      </p:sp>
      <p:sp>
        <p:nvSpPr>
          <p:cNvPr id="18" name="CuadroTexto 17"/>
          <p:cNvSpPr txBox="1"/>
          <p:nvPr/>
        </p:nvSpPr>
        <p:spPr>
          <a:xfrm>
            <a:off x="6299199" y="3720081"/>
            <a:ext cx="51525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*El contenido obligatorio del tríptico:</a:t>
            </a:r>
          </a:p>
          <a:p>
            <a:r>
              <a:rPr lang="es-CL" dirty="0" smtClean="0"/>
              <a:t>1.-El tríptico </a:t>
            </a:r>
            <a:r>
              <a:rPr lang="es-CL" dirty="0" smtClean="0"/>
              <a:t>debe </a:t>
            </a:r>
            <a:r>
              <a:rPr lang="es-CL" dirty="0" smtClean="0"/>
              <a:t>contener una portada con </a:t>
            </a:r>
            <a:r>
              <a:rPr lang="es-CL" dirty="0" smtClean="0"/>
              <a:t> </a:t>
            </a:r>
            <a:r>
              <a:rPr lang="es-CL" dirty="0" smtClean="0"/>
              <a:t>título creativo, nombre del alumno, asignatura, curso, fecha, logo del establecimiento educacional, </a:t>
            </a:r>
            <a:r>
              <a:rPr lang="es-CL" dirty="0" smtClean="0"/>
              <a:t>imágenes o dibujos enfocados en los recursos </a:t>
            </a:r>
            <a:r>
              <a:rPr lang="es-CL" dirty="0" smtClean="0"/>
              <a:t>energéticos.</a:t>
            </a:r>
            <a:endParaRPr lang="es-E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946" y="684546"/>
            <a:ext cx="1393694" cy="1197886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939470" y="4246699"/>
            <a:ext cx="508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2.- La clasificación </a:t>
            </a:r>
            <a:r>
              <a:rPr lang="es-CL" dirty="0" smtClean="0"/>
              <a:t>de </a:t>
            </a:r>
            <a:r>
              <a:rPr lang="es-CL" dirty="0" smtClean="0"/>
              <a:t>los recursos.</a:t>
            </a:r>
          </a:p>
          <a:p>
            <a:r>
              <a:rPr lang="es-CL" dirty="0" smtClean="0"/>
              <a:t>3.- Los tipos de energía.</a:t>
            </a:r>
          </a:p>
          <a:p>
            <a:r>
              <a:rPr lang="es-CL" dirty="0" smtClean="0"/>
              <a:t>4</a:t>
            </a:r>
            <a:r>
              <a:rPr lang="es-CL" dirty="0" smtClean="0"/>
              <a:t>.- Los </a:t>
            </a:r>
            <a:r>
              <a:rPr lang="es-CL" dirty="0" smtClean="0"/>
              <a:t>tipos de centrales.</a:t>
            </a:r>
          </a:p>
          <a:p>
            <a:r>
              <a:rPr lang="es-CL" dirty="0" smtClean="0"/>
              <a:t>5</a:t>
            </a:r>
            <a:r>
              <a:rPr lang="es-CL" dirty="0" smtClean="0"/>
              <a:t>.- Una </a:t>
            </a:r>
            <a:r>
              <a:rPr lang="es-CL" dirty="0" smtClean="0"/>
              <a:t>reflexión </a:t>
            </a:r>
            <a:r>
              <a:rPr lang="es-CL" dirty="0" smtClean="0"/>
              <a:t>relacionada con el uso de los recursos </a:t>
            </a:r>
            <a:r>
              <a:rPr lang="es-CL" dirty="0" smtClean="0"/>
              <a:t>de </a:t>
            </a:r>
            <a:r>
              <a:rPr lang="es-CL" dirty="0" smtClean="0"/>
              <a:t>naturales.</a:t>
            </a:r>
            <a:endParaRPr lang="es-ES" dirty="0"/>
          </a:p>
        </p:txBody>
      </p:sp>
      <p:sp>
        <p:nvSpPr>
          <p:cNvPr id="22" name="Elipse 21"/>
          <p:cNvSpPr/>
          <p:nvPr/>
        </p:nvSpPr>
        <p:spPr>
          <a:xfrm>
            <a:off x="9453402" y="2908781"/>
            <a:ext cx="1760310" cy="66590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Suerte !!!</a:t>
            </a:r>
            <a:endParaRPr lang="es-ES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6273347" y="5298354"/>
            <a:ext cx="4728482" cy="85134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M</a:t>
            </a:r>
            <a:r>
              <a:rPr lang="es-CL" dirty="0" smtClean="0"/>
              <a:t>ateriales</a:t>
            </a:r>
            <a:r>
              <a:rPr lang="es-CL" dirty="0" smtClean="0"/>
              <a:t>: Cartulina de colores, </a:t>
            </a:r>
            <a:r>
              <a:rPr lang="es-CL" dirty="0" smtClean="0"/>
              <a:t>tijeras, </a:t>
            </a:r>
            <a:r>
              <a:rPr lang="es-CL" dirty="0" smtClean="0"/>
              <a:t>pegamento, lápices de colores, entre </a:t>
            </a:r>
            <a:r>
              <a:rPr lang="es-CL" dirty="0" smtClean="0"/>
              <a:t>otros (a elección).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64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Clasificación.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1712890" y="3052293"/>
            <a:ext cx="9388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* Recursos totalmente </a:t>
            </a:r>
            <a:r>
              <a:rPr lang="es-CL" sz="2800" dirty="0" smtClean="0"/>
              <a:t>renovables: </a:t>
            </a:r>
            <a:endParaRPr lang="es-CL" sz="2800" dirty="0" smtClean="0"/>
          </a:p>
          <a:p>
            <a:r>
              <a:rPr lang="es-CL" sz="2800" dirty="0" smtClean="0"/>
              <a:t>Energía solar, energía de las mareas y de las olas, energía eólica….</a:t>
            </a:r>
          </a:p>
          <a:p>
            <a:r>
              <a:rPr lang="es-CL" sz="2800" dirty="0" smtClean="0"/>
              <a:t>*Recursos no </a:t>
            </a:r>
            <a:r>
              <a:rPr lang="es-CL" sz="2800" dirty="0" smtClean="0"/>
              <a:t>renovables:</a:t>
            </a:r>
            <a:endParaRPr lang="es-CL" sz="2800" dirty="0" smtClean="0"/>
          </a:p>
          <a:p>
            <a:r>
              <a:rPr lang="es-CL" sz="2800" dirty="0" smtClean="0"/>
              <a:t>Petróleo, carbón, gas natural, minerales y rocas…</a:t>
            </a:r>
          </a:p>
          <a:p>
            <a:r>
              <a:rPr lang="es-CL" sz="2800" dirty="0" smtClean="0"/>
              <a:t>*Recursos potencialmente </a:t>
            </a:r>
            <a:r>
              <a:rPr lang="es-CL" sz="2800" dirty="0" smtClean="0"/>
              <a:t>renovables:</a:t>
            </a:r>
            <a:endParaRPr lang="es-CL" sz="2800" dirty="0" smtClean="0"/>
          </a:p>
          <a:p>
            <a:r>
              <a:rPr lang="es-CL" sz="2800" dirty="0" smtClean="0"/>
              <a:t>Plantas, animales, agua…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5531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53048" y="2871989"/>
            <a:ext cx="7598535" cy="227956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dirty="0" smtClean="0"/>
              <a:t>Cuando se retome las clases presenciales: Vemos los resultados de los trabajos de los trípticos!!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292922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Clasificación.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379304" y="3132138"/>
            <a:ext cx="60827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/>
              <a:t>*Recursos energéticos.</a:t>
            </a:r>
          </a:p>
          <a:p>
            <a:pPr algn="ctr"/>
            <a:r>
              <a:rPr lang="es-CL" sz="3200" dirty="0" smtClean="0"/>
              <a:t>*Recursos minerales.</a:t>
            </a:r>
            <a:endParaRPr lang="es-ES" sz="3200" dirty="0"/>
          </a:p>
          <a:p>
            <a:pPr algn="ctr"/>
            <a:r>
              <a:rPr lang="es-CL" sz="3200" dirty="0" smtClean="0"/>
              <a:t>*Recursos </a:t>
            </a:r>
            <a:r>
              <a:rPr lang="es-CL" sz="3200" dirty="0" smtClean="0"/>
              <a:t>hídricos.</a:t>
            </a:r>
            <a:endParaRPr lang="es-CL" sz="3200" dirty="0" smtClean="0"/>
          </a:p>
          <a:p>
            <a:pPr algn="ctr"/>
            <a:r>
              <a:rPr lang="es-CL" sz="3200" dirty="0" smtClean="0"/>
              <a:t>*Recursos </a:t>
            </a:r>
            <a:r>
              <a:rPr lang="es-CL" sz="3200" dirty="0" smtClean="0"/>
              <a:t>biológicos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10818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Recursos Energéticos.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777285" y="2820473"/>
            <a:ext cx="91193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*Combustible </a:t>
            </a:r>
            <a:r>
              <a:rPr lang="es-CL" sz="3200" dirty="0" smtClean="0"/>
              <a:t>fósil: </a:t>
            </a:r>
            <a:r>
              <a:rPr lang="es-CL" sz="3200" dirty="0" smtClean="0"/>
              <a:t>Energía química.</a:t>
            </a:r>
          </a:p>
          <a:p>
            <a:r>
              <a:rPr lang="es-CL" sz="3200" dirty="0" smtClean="0"/>
              <a:t>*Uranio: Energía solar.</a:t>
            </a:r>
          </a:p>
          <a:p>
            <a:r>
              <a:rPr lang="es-CL" sz="3200" dirty="0" smtClean="0"/>
              <a:t>*Radiación solar: Energía solar.</a:t>
            </a:r>
          </a:p>
          <a:p>
            <a:r>
              <a:rPr lang="es-CL" sz="3200" dirty="0" smtClean="0"/>
              <a:t>*Embalses y Olas: Energía mareomotriz y de las olas.</a:t>
            </a:r>
          </a:p>
          <a:p>
            <a:r>
              <a:rPr lang="es-CL" sz="3200" dirty="0" smtClean="0"/>
              <a:t>*Calor interior de la tierra: Energía geotérmica.</a:t>
            </a:r>
          </a:p>
          <a:p>
            <a:r>
              <a:rPr lang="es-CL" sz="3200" dirty="0" smtClean="0"/>
              <a:t>*Biomasa: Energía química.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16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Recursos Minerales.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363484" y="2690192"/>
            <a:ext cx="953311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*</a:t>
            </a:r>
            <a:r>
              <a:rPr lang="es-CL" sz="2800" dirty="0" smtClean="0"/>
              <a:t>Recursos </a:t>
            </a:r>
            <a:r>
              <a:rPr lang="es-CL" sz="2800" dirty="0" smtClean="0"/>
              <a:t>minerales metálicos:</a:t>
            </a:r>
          </a:p>
          <a:p>
            <a:r>
              <a:rPr lang="es-CL" sz="2800" dirty="0" smtClean="0"/>
              <a:t>Hierro, cobre, aluminio, cinc, uranio, oro, plomo…</a:t>
            </a:r>
          </a:p>
          <a:p>
            <a:r>
              <a:rPr lang="es-CL" sz="2800" dirty="0" smtClean="0"/>
              <a:t>*Recursos minerales no metálicos:</a:t>
            </a:r>
          </a:p>
          <a:p>
            <a:r>
              <a:rPr lang="es-CL" sz="2800" dirty="0" smtClean="0"/>
              <a:t>Caliza, mármol, granito, fosfato, yeso, fluorita, arenas, graves, arcillas, pizarra,…</a:t>
            </a:r>
          </a:p>
          <a:p>
            <a:r>
              <a:rPr lang="es-CL" sz="2800" dirty="0"/>
              <a:t>*</a:t>
            </a:r>
            <a:r>
              <a:rPr lang="es-CL" sz="2800" dirty="0" smtClean="0"/>
              <a:t>Piedras </a:t>
            </a:r>
            <a:r>
              <a:rPr lang="es-CL" sz="2800" dirty="0" smtClean="0"/>
              <a:t>preciosas:</a:t>
            </a:r>
          </a:p>
          <a:p>
            <a:r>
              <a:rPr lang="es-CL" sz="2800" dirty="0" smtClean="0"/>
              <a:t>Diamante, esmeraldas, granates,…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15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Recursos Hídricos.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054087" y="2848804"/>
            <a:ext cx="86404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*</a:t>
            </a:r>
            <a:r>
              <a:rPr lang="es-CL" sz="3200" dirty="0" smtClean="0"/>
              <a:t>Agua dulce </a:t>
            </a:r>
            <a:r>
              <a:rPr lang="es-CL" sz="3200" dirty="0" smtClean="0"/>
              <a:t>superficial: Ríos, </a:t>
            </a:r>
            <a:r>
              <a:rPr lang="es-CL" sz="3200" dirty="0" smtClean="0"/>
              <a:t>lagos, torrentes, glaciares, casquetes polares,…</a:t>
            </a:r>
          </a:p>
          <a:p>
            <a:r>
              <a:rPr lang="es-CL" sz="3200" dirty="0" smtClean="0"/>
              <a:t>*Agua </a:t>
            </a:r>
            <a:r>
              <a:rPr lang="es-CL" sz="3200" dirty="0" smtClean="0"/>
              <a:t>pluvial: </a:t>
            </a:r>
            <a:r>
              <a:rPr lang="es-CL" sz="3200" dirty="0" smtClean="0"/>
              <a:t>Lluvia.</a:t>
            </a:r>
          </a:p>
          <a:p>
            <a:r>
              <a:rPr lang="es-CL" sz="3200" dirty="0" smtClean="0"/>
              <a:t>*Agua </a:t>
            </a:r>
            <a:r>
              <a:rPr lang="es-CL" sz="3200" dirty="0" smtClean="0"/>
              <a:t>dulce subterránea: </a:t>
            </a:r>
            <a:r>
              <a:rPr lang="es-CL" sz="3200" dirty="0" smtClean="0"/>
              <a:t>Acuíferos.</a:t>
            </a:r>
          </a:p>
          <a:p>
            <a:r>
              <a:rPr lang="es-CL" sz="3200" dirty="0" smtClean="0"/>
              <a:t>*Agua </a:t>
            </a:r>
            <a:r>
              <a:rPr lang="es-CL" sz="3200" dirty="0" smtClean="0"/>
              <a:t>de reciclaje: </a:t>
            </a:r>
            <a:r>
              <a:rPr lang="es-CL" sz="3200" dirty="0" smtClean="0"/>
              <a:t>Consumo.</a:t>
            </a:r>
          </a:p>
          <a:p>
            <a:r>
              <a:rPr lang="es-CL" sz="3200" dirty="0" smtClean="0"/>
              <a:t>*Agua </a:t>
            </a:r>
            <a:r>
              <a:rPr lang="es-CL" sz="3200" dirty="0" smtClean="0"/>
              <a:t>desalinizada: </a:t>
            </a:r>
            <a:r>
              <a:rPr lang="es-CL" sz="3200" dirty="0" smtClean="0"/>
              <a:t>mar.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13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1729</TotalTime>
  <Words>2548</Words>
  <Application>Microsoft Office PowerPoint</Application>
  <PresentationFormat>Panorámica</PresentationFormat>
  <Paragraphs>263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4" baseType="lpstr">
      <vt:lpstr>Arial</vt:lpstr>
      <vt:lpstr>Arial Black</vt:lpstr>
      <vt:lpstr>Garamond</vt:lpstr>
      <vt:lpstr>Orgánico</vt:lpstr>
      <vt:lpstr>Presentación de PowerPoint</vt:lpstr>
      <vt:lpstr>Presentación de PowerPoint</vt:lpstr>
      <vt:lpstr>Recursos Energéticos</vt:lpstr>
      <vt:lpstr>Recursos Naturaleza.</vt:lpstr>
      <vt:lpstr>Clasificación.</vt:lpstr>
      <vt:lpstr>Clasificación.</vt:lpstr>
      <vt:lpstr>Recursos Energéticos.</vt:lpstr>
      <vt:lpstr>Recursos Minerales.</vt:lpstr>
      <vt:lpstr>Recursos Hídricos.</vt:lpstr>
      <vt:lpstr>Recursos Biológicos.</vt:lpstr>
      <vt:lpstr>Energía</vt:lpstr>
      <vt:lpstr>Propiedades de la energía</vt:lpstr>
      <vt:lpstr>Trabajo y Calor</vt:lpstr>
      <vt:lpstr>Fuentes de Energía</vt:lpstr>
      <vt:lpstr>Presentación de PowerPoint</vt:lpstr>
      <vt:lpstr>Combustibles Fósiles</vt:lpstr>
      <vt:lpstr>Combustible Fósiles.</vt:lpstr>
      <vt:lpstr>Energía Nuclear de Fisión</vt:lpstr>
      <vt:lpstr>Presentación de PowerPoint</vt:lpstr>
      <vt:lpstr>Energía Nuclear de Fisión</vt:lpstr>
      <vt:lpstr>Energía Nuclear de Fusión</vt:lpstr>
      <vt:lpstr>Presentación de PowerPoint</vt:lpstr>
      <vt:lpstr>Energía Nuclear de Fusión.</vt:lpstr>
      <vt:lpstr>Energía Hidráulica</vt:lpstr>
      <vt:lpstr>Energía Hidráulica.</vt:lpstr>
      <vt:lpstr>Energía Eólica</vt:lpstr>
      <vt:lpstr>Energía Eólica</vt:lpstr>
      <vt:lpstr>Energía Solar</vt:lpstr>
      <vt:lpstr>Energía Solar.</vt:lpstr>
      <vt:lpstr>Biomasa</vt:lpstr>
      <vt:lpstr>Biomasa</vt:lpstr>
      <vt:lpstr>Energía Geotérmica</vt:lpstr>
      <vt:lpstr>Energía Geotérmica</vt:lpstr>
      <vt:lpstr>Energía Geotérmica</vt:lpstr>
      <vt:lpstr>Energía Mareomotriz.</vt:lpstr>
      <vt:lpstr>Energía Mareomotriz</vt:lpstr>
      <vt:lpstr>Tipos de Centrales Eléctricas</vt:lpstr>
      <vt:lpstr>Tipos Centrales Eléctricas.</vt:lpstr>
      <vt:lpstr>Generador de Corriente</vt:lpstr>
      <vt:lpstr>Generador de Corriente</vt:lpstr>
      <vt:lpstr>Transporte de la Corrientes</vt:lpstr>
      <vt:lpstr>Central Hidráulica</vt:lpstr>
      <vt:lpstr>Central Térmica</vt:lpstr>
      <vt:lpstr>Central Nuclear de Fisión</vt:lpstr>
      <vt:lpstr>Reactor Nuclear.</vt:lpstr>
      <vt:lpstr>Central Solar Térmica</vt:lpstr>
      <vt:lpstr>Central solar Fotovoltaica</vt:lpstr>
      <vt:lpstr>Central Eólica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83</cp:revision>
  <dcterms:created xsi:type="dcterms:W3CDTF">2020-05-07T01:28:28Z</dcterms:created>
  <dcterms:modified xsi:type="dcterms:W3CDTF">2020-05-11T22:14:21Z</dcterms:modified>
</cp:coreProperties>
</file>